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9" r:id="rId7"/>
    <p:sldId id="264" r:id="rId8"/>
    <p:sldId id="260" r:id="rId9"/>
    <p:sldId id="261" r:id="rId10"/>
    <p:sldId id="262" r:id="rId11"/>
  </p:sldIdLst>
  <p:sldSz cx="10058400" cy="7772400"/>
  <p:notesSz cx="7315200" cy="96012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1"/>
    <a:srgbClr val="A1C4D0"/>
    <a:srgbClr val="5F9BAF"/>
    <a:srgbClr val="5B6335"/>
    <a:srgbClr val="000000"/>
    <a:srgbClr val="FFC7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890" y="78"/>
      </p:cViewPr>
      <p:guideLst>
        <p:guide orient="horz" pos="244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C3B538-078E-4756-BA43-66C3CF71F261}" type="datetimeFigureOut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90F43B-87B0-48C1-B2C6-2A2D7EFCBC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6916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52F5-1E90-4F48-923F-8C4C23B4A0D2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8E612-1B34-4F3C-AB0C-1D944EF8781F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12E7-56CB-4B9F-A860-41814CD71A4D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D994-4FBB-496D-8F04-999A45A1498A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7467600" cy="68580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16" y="7306637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CF4E0-8B22-45E9-944A-340EE74B71D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8204" y="7224646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619991"/>
            <a:ext cx="7848600" cy="6858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6" y="7306637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F139D-EEB0-4BA0-9E2F-4E2E021CC0A2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8204" y="7224646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E9393D-3738-404E-A192-111B799D64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38400" y="7229868"/>
            <a:ext cx="5029200" cy="2031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900" b="1" dirty="0" smtClean="0">
                <a:latin typeface="Arial "/>
              </a:rPr>
              <a:t>DISTRIBUTION A. Approved for public release: distribution unlimited.</a:t>
            </a:r>
            <a:endParaRPr lang="en-US" altLang="en-US" sz="900" b="1" dirty="0">
              <a:latin typeface="Arial 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r" defTabSz="1018824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rane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F70CF-2E4D-4550-A80F-3933C034C567}"/>
              </a:ext>
            </a:extLst>
          </p:cNvPr>
          <p:cNvSpPr txBox="1"/>
          <p:nvPr/>
        </p:nvSpPr>
        <p:spPr>
          <a:xfrm>
            <a:off x="23149" y="45720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4151"/>
                </a:solidFill>
                <a:latin typeface="Arial" pitchFamily="34" charset="0"/>
                <a:cs typeface="Arial" pitchFamily="34" charset="0"/>
              </a:rPr>
              <a:t>Global Deterrence &amp; Defense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4151"/>
                </a:solidFill>
                <a:latin typeface="Arial" pitchFamily="34" charset="0"/>
                <a:cs typeface="Arial" pitchFamily="34" charset="0"/>
              </a:rPr>
              <a:t>Department Overview</a:t>
            </a:r>
            <a:endParaRPr lang="en-US" altLang="en-US" sz="3600" b="1" dirty="0">
              <a:solidFill>
                <a:srgbClr val="00415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1DD836-FA25-4B72-A042-CCA641E16F81}"/>
              </a:ext>
            </a:extLst>
          </p:cNvPr>
          <p:cNvGrpSpPr/>
          <p:nvPr/>
        </p:nvGrpSpPr>
        <p:grpSpPr>
          <a:xfrm>
            <a:off x="228600" y="5638800"/>
            <a:ext cx="9690888" cy="523220"/>
            <a:chOff x="228600" y="5348645"/>
            <a:chExt cx="9690888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958101-5852-4AD9-8931-09D2E4985E56}"/>
                </a:ext>
              </a:extLst>
            </p:cNvPr>
            <p:cNvSpPr txBox="1"/>
            <p:nvPr/>
          </p:nvSpPr>
          <p:spPr>
            <a:xfrm>
              <a:off x="228600" y="5348645"/>
              <a:ext cx="2478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CAPT </a:t>
              </a:r>
              <a:r>
                <a:rPr lang="en-US" sz="1400" b="1" i="1" dirty="0" smtClean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Duncan McKay, </a:t>
              </a:r>
              <a:r>
                <a:rPr lang="en-US" sz="1400" b="1" i="1" dirty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USN</a:t>
              </a:r>
            </a:p>
            <a:p>
              <a:r>
                <a:rPr lang="en-US" sz="1400" b="1" i="1" dirty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Commanding </a:t>
              </a:r>
              <a:r>
                <a:rPr lang="en-US" sz="1400" b="1" i="1" dirty="0" smtClean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Officer </a:t>
              </a:r>
              <a:endParaRPr lang="en-US" sz="1400" b="1" i="1" dirty="0">
                <a:solidFill>
                  <a:srgbClr val="00415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3DB9B6-47C0-4F92-A694-DD986F7D4B86}"/>
                </a:ext>
              </a:extLst>
            </p:cNvPr>
            <p:cNvSpPr txBox="1"/>
            <p:nvPr/>
          </p:nvSpPr>
          <p:spPr>
            <a:xfrm>
              <a:off x="7848600" y="5348645"/>
              <a:ext cx="20708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Dr. Angela Lewis, SES</a:t>
              </a:r>
            </a:p>
            <a:p>
              <a:r>
                <a:rPr lang="en-US" sz="1400" b="1" i="1" dirty="0" smtClean="0">
                  <a:solidFill>
                    <a:srgbClr val="004151"/>
                  </a:solidFill>
                  <a:latin typeface="Arial" pitchFamily="34" charset="0"/>
                  <a:cs typeface="Arial" pitchFamily="34" charset="0"/>
                </a:rPr>
                <a:t>Technical Director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7162800"/>
            <a:ext cx="5029200" cy="2031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900" b="1" dirty="0">
                <a:latin typeface="Arial "/>
              </a:rPr>
              <a:t>DISTRIBUTION A. Approved for public release: distribution unlimited.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16" y="7259782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F139D-EEB0-4BA0-9E2F-4E2E021CC0A2}" type="datetime1">
              <a:rPr lang="en-US" smtClean="0"/>
              <a:t>5/19/2022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Missions Center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1524914"/>
            <a:ext cx="9458280" cy="5562600"/>
          </a:xfrm>
          <a:prstGeom prst="rect">
            <a:avLst/>
          </a:prstGeom>
          <a:solidFill>
            <a:srgbClr val="336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1752602"/>
            <a:ext cx="9354240" cy="838200"/>
          </a:xfrm>
          <a:prstGeom prst="rect">
            <a:avLst/>
          </a:prstGeom>
        </p:spPr>
        <p:txBody>
          <a:bodyPr/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Missions encompasses the full range of Department of Defense activities that alter an adversary’s will and ability to attack the United States and its interests.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347544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DETER. </a:t>
            </a:r>
            <a:r>
              <a:rPr lang="en-US" sz="4000" dirty="0" smtClean="0">
                <a:solidFill>
                  <a:srgbClr val="FFC000"/>
                </a:solidFill>
              </a:rPr>
              <a:t>      DEFEND.       DEFEAT.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Missions Thrust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4" name="TextBox 1"/>
          <p:cNvSpPr txBox="1"/>
          <p:nvPr/>
        </p:nvSpPr>
        <p:spPr>
          <a:xfrm>
            <a:off x="1751903" y="4398918"/>
            <a:ext cx="533400" cy="3810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45" name="TextBox 1"/>
          <p:cNvSpPr txBox="1"/>
          <p:nvPr/>
        </p:nvSpPr>
        <p:spPr>
          <a:xfrm>
            <a:off x="1899806" y="2854236"/>
            <a:ext cx="541017" cy="3810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9%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2" y="979520"/>
            <a:ext cx="9139779" cy="61052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7" name="Rectangle 46"/>
          <p:cNvSpPr/>
          <p:nvPr/>
        </p:nvSpPr>
        <p:spPr>
          <a:xfrm>
            <a:off x="1366728" y="6056655"/>
            <a:ext cx="685103" cy="1310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290528" y="6205612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198868" y="6402967"/>
            <a:ext cx="989903" cy="2120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380583" y="2141620"/>
            <a:ext cx="685103" cy="1340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852224" y="6053763"/>
            <a:ext cx="685103" cy="1310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284713" y="6060551"/>
            <a:ext cx="685103" cy="1310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828382" y="2141586"/>
            <a:ext cx="685103" cy="1310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92091" y="2137618"/>
            <a:ext cx="685103" cy="1310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776025" y="6205612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218951" y="6215531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300713" y="1932933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745625" y="1933426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215893" y="1932933"/>
            <a:ext cx="837502" cy="18743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226717" y="1722369"/>
            <a:ext cx="989903" cy="193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671906" y="1723635"/>
            <a:ext cx="989903" cy="193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139692" y="1722369"/>
            <a:ext cx="989903" cy="1937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704442" y="6402967"/>
            <a:ext cx="989903" cy="214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150706" y="6416709"/>
            <a:ext cx="989903" cy="1982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104295" y="1525398"/>
            <a:ext cx="4180959" cy="1651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104296" y="6638655"/>
            <a:ext cx="4180959" cy="1651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885730" y="6839126"/>
            <a:ext cx="4618085" cy="2987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CENTER For STRATEGIC HARDWARE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390623" y="2305161"/>
            <a:ext cx="625520" cy="37202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866128" y="2313304"/>
            <a:ext cx="625520" cy="37120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314504" y="2313302"/>
            <a:ext cx="625520" cy="37119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1477498" y="2756062"/>
            <a:ext cx="464734" cy="288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HYPERSONICS</a:t>
            </a:r>
            <a:endParaRPr lang="en-US" sz="1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945072" y="2381795"/>
            <a:ext cx="473120" cy="3599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MODERNIZATION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25282" y="2117724"/>
            <a:ext cx="753349" cy="3818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TRUST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83628" y="3212936"/>
            <a:ext cx="3785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63" indent="-342863">
              <a:buFont typeface="Wingdings" panose="05000000000000000000" pitchFamily="2" charset="2"/>
              <a:buChar char="ü"/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Hypersonics</a:t>
            </a:r>
          </a:p>
          <a:p>
            <a:pPr marL="342863" indent="-342863">
              <a:buFont typeface="Wingdings" panose="05000000000000000000" pitchFamily="2" charset="2"/>
              <a:buChar char="ü"/>
            </a:pP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  <a:p>
            <a:pPr marL="342863" indent="-342863">
              <a:buFont typeface="Wingdings" panose="05000000000000000000" pitchFamily="2" charset="2"/>
              <a:buChar char="ü"/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Nuclear 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Modernization</a:t>
            </a:r>
          </a:p>
          <a:p>
            <a:pPr marL="342863" indent="-342863">
              <a:buFont typeface="Wingdings" panose="05000000000000000000" pitchFamily="2" charset="2"/>
              <a:buChar char="ü"/>
            </a:pP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  <a:p>
            <a:pPr marL="342863" indent="-342863">
              <a:buFont typeface="Wingdings" panose="05000000000000000000" pitchFamily="2" charset="2"/>
              <a:buChar char="ü"/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Trusted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Electronics &amp;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Hardware Cybersecurity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11" y="3556257"/>
            <a:ext cx="969883" cy="9517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5" b="98868" l="3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6" y="3557082"/>
            <a:ext cx="961677" cy="9509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8" name="Picture 7" descr="dod-se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1" y="3556256"/>
            <a:ext cx="916402" cy="91502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300px-US-DeptOfState-Seal_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62" y="3560165"/>
            <a:ext cx="916400" cy="91502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234629"/>
            <a:ext cx="5029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Five Divisions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486378" y="2758532"/>
            <a:ext cx="5029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Supporting Six Technical Capabilities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29896" y="4485467"/>
            <a:ext cx="559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Leveraging Expertise In Critical Areas of Discipline</a:t>
            </a:r>
            <a:endParaRPr lang="en-US" b="1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7A44500-9261-46DD-A4B8-2FDAF9B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96" y="1584543"/>
            <a:ext cx="1752600" cy="1046440"/>
          </a:xfrm>
          <a:prstGeom prst="rect">
            <a:avLst/>
          </a:prstGeom>
          <a:solidFill>
            <a:srgbClr val="A1C4D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63" tIns="91440" rIns="90063" bIns="91440" anchor="ctr">
            <a:noAutofit/>
          </a:bodyPr>
          <a:lstStyle>
            <a:lvl1pPr defTabSz="819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</a:t>
            </a:r>
          </a:p>
          <a:p>
            <a:pPr algn="ctr" eaLnBrk="1" hangingPunct="1">
              <a:defRPr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Microelectronics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7A44500-9261-46DD-A4B8-2FDAF9B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098" y="1584543"/>
            <a:ext cx="1752600" cy="1046440"/>
          </a:xfrm>
          <a:prstGeom prst="rect">
            <a:avLst/>
          </a:prstGeom>
          <a:solidFill>
            <a:srgbClr val="A1C4D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63" tIns="91440" rIns="90063" bIns="91440" anchor="ctr">
            <a:noAutofit/>
          </a:bodyPr>
          <a:lstStyle>
            <a:defPPr>
              <a:defRPr lang="en-US"/>
            </a:defPPr>
            <a:lvl1pPr algn="ctr" defTabSz="819150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742950" indent="-285750" defTabSz="819150" eaLnBrk="0" hangingPunct="0">
              <a:defRPr>
                <a:latin typeface="Arial" charset="0"/>
                <a:cs typeface="Arial" charset="0"/>
              </a:defRPr>
            </a:lvl2pPr>
            <a:lvl3pPr marL="1143000" indent="-228600" defTabSz="819150" eaLnBrk="0" hangingPunct="0">
              <a:defRPr>
                <a:latin typeface="Arial" charset="0"/>
                <a:cs typeface="Arial" charset="0"/>
              </a:defRPr>
            </a:lvl3pPr>
            <a:lvl4pPr marL="1600200" indent="-228600" defTabSz="819150" eaLnBrk="0" hangingPunct="0">
              <a:defRPr>
                <a:latin typeface="Arial" charset="0"/>
                <a:cs typeface="Arial" charset="0"/>
              </a:defRPr>
            </a:lvl4pPr>
            <a:lvl5pPr marL="2057400" indent="-228600" defTabSz="819150" eaLnBrk="0" hangingPunct="0">
              <a:defRPr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Strategic Systems Guidance, Navigation, &amp; Control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7A44500-9261-46DD-A4B8-2FDAF9B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581791"/>
            <a:ext cx="1752600" cy="1049192"/>
          </a:xfrm>
          <a:prstGeom prst="rect">
            <a:avLst/>
          </a:prstGeom>
          <a:solidFill>
            <a:srgbClr val="A1C4D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63" tIns="91440" rIns="90063" bIns="91440" anchor="ctr">
            <a:noAutofit/>
          </a:bodyPr>
          <a:lstStyle>
            <a:defPPr>
              <a:defRPr lang="en-US"/>
            </a:defPPr>
            <a:lvl1pPr algn="ctr" defTabSz="819150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742950" indent="-285750" defTabSz="819150" eaLnBrk="0" hangingPunct="0">
              <a:defRPr>
                <a:latin typeface="Arial" charset="0"/>
                <a:cs typeface="Arial" charset="0"/>
              </a:defRPr>
            </a:lvl2pPr>
            <a:lvl3pPr marL="1143000" indent="-228600" defTabSz="819150" eaLnBrk="0" hangingPunct="0">
              <a:defRPr>
                <a:latin typeface="Arial" charset="0"/>
                <a:cs typeface="Arial" charset="0"/>
              </a:defRPr>
            </a:lvl3pPr>
            <a:lvl4pPr marL="1600200" indent="-228600" defTabSz="819150" eaLnBrk="0" hangingPunct="0">
              <a:defRPr>
                <a:latin typeface="Arial" charset="0"/>
                <a:cs typeface="Arial" charset="0"/>
              </a:defRPr>
            </a:lvl4pPr>
            <a:lvl5pPr marL="2057400" indent="-228600" defTabSz="819150" eaLnBrk="0" hangingPunct="0">
              <a:defRPr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Strategic Missions Systems Engineering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7A44500-9261-46DD-A4B8-2FDAF9B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702" y="1581791"/>
            <a:ext cx="1752600" cy="1049192"/>
          </a:xfrm>
          <a:prstGeom prst="rect">
            <a:avLst/>
          </a:prstGeom>
          <a:solidFill>
            <a:srgbClr val="A1C4D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63" tIns="91440" rIns="90063" bIns="91440" anchor="ctr">
            <a:noAutofit/>
          </a:bodyPr>
          <a:lstStyle>
            <a:defPPr>
              <a:defRPr lang="en-US"/>
            </a:defPPr>
            <a:lvl1pPr algn="ctr" defTabSz="819150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742950" indent="-285750" defTabSz="819150" eaLnBrk="0" hangingPunct="0">
              <a:defRPr>
                <a:latin typeface="Arial" charset="0"/>
                <a:cs typeface="Arial" charset="0"/>
              </a:defRPr>
            </a:lvl2pPr>
            <a:lvl3pPr marL="1143000" indent="-228600" defTabSz="819150" eaLnBrk="0" hangingPunct="0">
              <a:defRPr>
                <a:latin typeface="Arial" charset="0"/>
                <a:cs typeface="Arial" charset="0"/>
              </a:defRPr>
            </a:lvl3pPr>
            <a:lvl4pPr marL="1600200" indent="-228600" defTabSz="819150" eaLnBrk="0" hangingPunct="0">
              <a:defRPr>
                <a:latin typeface="Arial" charset="0"/>
                <a:cs typeface="Arial" charset="0"/>
              </a:defRPr>
            </a:lvl4pPr>
            <a:lvl5pPr marL="2057400" indent="-228600" defTabSz="819150" eaLnBrk="0" hangingPunct="0">
              <a:defRPr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Trusted Microelectronics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67A44500-9261-46DD-A4B8-2FDAF9B3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504" y="1581791"/>
            <a:ext cx="1752600" cy="1049191"/>
          </a:xfrm>
          <a:prstGeom prst="rect">
            <a:avLst/>
          </a:prstGeom>
          <a:solidFill>
            <a:srgbClr val="A1C4D0"/>
          </a:solidFill>
          <a:ln w="285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63" tIns="91440" rIns="90063" bIns="91440" anchor="ctr">
            <a:noAutofit/>
          </a:bodyPr>
          <a:lstStyle>
            <a:defPPr>
              <a:defRPr lang="en-US"/>
            </a:defPPr>
            <a:lvl1pPr algn="ctr" defTabSz="819150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742950" indent="-285750" defTabSz="819150" eaLnBrk="0" hangingPunct="0">
              <a:defRPr>
                <a:latin typeface="Arial" charset="0"/>
                <a:cs typeface="Arial" charset="0"/>
              </a:defRPr>
            </a:lvl2pPr>
            <a:lvl3pPr marL="1143000" indent="-228600" defTabSz="819150" eaLnBrk="0" hangingPunct="0">
              <a:defRPr>
                <a:latin typeface="Arial" charset="0"/>
                <a:cs typeface="Arial" charset="0"/>
              </a:defRPr>
            </a:lvl3pPr>
            <a:lvl4pPr marL="1600200" indent="-228600" defTabSz="819150" eaLnBrk="0" hangingPunct="0">
              <a:defRPr>
                <a:latin typeface="Arial" charset="0"/>
                <a:cs typeface="Arial" charset="0"/>
              </a:defRPr>
            </a:lvl4pPr>
            <a:lvl5pPr marL="2057400" indent="-228600" defTabSz="819150" eaLnBrk="0" hangingPunct="0">
              <a:defRPr>
                <a:latin typeface="Arial" charset="0"/>
                <a:cs typeface="Arial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n-US" altLang="en-US" dirty="0"/>
              <a:t>Strategic Systems Hardware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2" y="3101196"/>
            <a:ext cx="1419903" cy="1260490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Electronics RDT&amp;E 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800" y="3101196"/>
            <a:ext cx="1419903" cy="1260490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998" y="3101196"/>
            <a:ext cx="1419903" cy="1271246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Hypersonic Weapon Systems RDT&amp;E 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96" y="3101196"/>
            <a:ext cx="1424849" cy="1271246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Surveillance Systems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394" y="3101196"/>
            <a:ext cx="1419903" cy="1260490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Warfare Systems RDT&amp;E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26" y="3099534"/>
            <a:ext cx="1419903" cy="1272908"/>
          </a:xfrm>
          <a:prstGeom prst="rect">
            <a:avLst/>
          </a:prstGeom>
          <a:solidFill>
            <a:srgbClr val="5F9B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Warfare and Expeditionary Systems Hardware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BCE3783A-1784-4869-A2DA-DE3BFD60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96" y="4840994"/>
            <a:ext cx="9105483" cy="1631341"/>
          </a:xfrm>
          <a:prstGeom prst="rect">
            <a:avLst/>
          </a:prstGeom>
          <a:solidFill>
            <a:srgbClr val="0041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anchor="ctr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806" y="4854818"/>
            <a:ext cx="326993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System Level System Engineering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System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Modeling &amp; Simulation</a:t>
            </a: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Data Analytics: AI, ML,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NLP</a:t>
            </a: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Flight Test and Launcher Equipment</a:t>
            </a: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Pier Side Support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Equipment</a:t>
            </a: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Undersea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Sensors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Platform Integration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5308" y="4854818"/>
            <a:ext cx="47067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High-Reliability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Radiation-Hardened Microelectronics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Failure Analysis / Material Analysis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Hardware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Cybersecurity Engineering</a:t>
            </a: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Trusted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Microelectronics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Design Engineering IV&amp;V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  <a:p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Supply Chain Risk </a:t>
            </a:r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Management</a:t>
            </a:r>
          </a:p>
          <a:p>
            <a:r>
              <a:rPr lang="en-US" alt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Digital Engineering &amp; Enterprise MBSE</a:t>
            </a:r>
            <a:endParaRPr lang="en-US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-12290" y="6639874"/>
            <a:ext cx="10070690" cy="4992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67676" tIns="33838" rIns="67676" bIns="33838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Strategic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Missions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Focused</a:t>
            </a:r>
          </a:p>
        </p:txBody>
      </p:sp>
    </p:spTree>
    <p:extLst>
      <p:ext uri="{BB962C8B-B14F-4D97-AF65-F5344CB8AC3E}">
        <p14:creationId xmlns:p14="http://schemas.microsoft.com/office/powerpoint/2010/main" val="23595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544"/>
            <a:ext cx="10058400" cy="563061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673944"/>
            <a:ext cx="6132865" cy="511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560" tIns="50280" rIns="100560" bIns="5028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DoD Executive Agent &amp; Technical Warrant Holder for Printed Circuit Board Technologies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Joint Federated Assurance Center Hardware Assurance Lead for DoD and also for the Navy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DoN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S&amp;T Lead for Anti-tamper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Naval Sea Systems Command Anti-tamper Technical Warrant Holder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Deputy Chair, Naval Sea Systems Command Counterfeit Materiel Prevention Policy Integrated Product Team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Chair Strategic Rad Hard Electronics Council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NAVSEA Warfare Center Knowledge Point Champion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for 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Hypersonics, Cybersecurity, Trusted Electronics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Technical Execution Lead for Strategic Rad Hard Electronics Council</a:t>
            </a:r>
          </a:p>
          <a:p>
            <a:pPr marL="0" indent="0">
              <a:buNone/>
              <a:defRPr/>
            </a:pPr>
            <a:endParaRPr lang="en-US" sz="2000" kern="0" dirty="0">
              <a:solidFill>
                <a:srgbClr val="002060"/>
              </a:solidFill>
              <a:latin typeface="Tekton Pro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sz="2000" kern="0" dirty="0">
              <a:latin typeface="Tekton Pr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" b="99074" l="599" r="98204">
                        <a14:backgroundMark x1="19760" y1="22685" x2="19760" y2="22685"/>
                        <a14:backgroundMark x1="81437" y1="26852" x2="81437" y2="26852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99" y="3124200"/>
            <a:ext cx="2915265" cy="37725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5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ounded Rectangle 114"/>
          <p:cNvSpPr/>
          <p:nvPr/>
        </p:nvSpPr>
        <p:spPr>
          <a:xfrm>
            <a:off x="1758050" y="1722910"/>
            <a:ext cx="2460963" cy="5118482"/>
          </a:xfrm>
          <a:prstGeom prst="roundRect">
            <a:avLst>
              <a:gd name="adj" fmla="val 9336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6975670" y="1722910"/>
            <a:ext cx="2460963" cy="5118481"/>
          </a:xfrm>
          <a:prstGeom prst="roundRect">
            <a:avLst>
              <a:gd name="adj" fmla="val 9336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4365477" y="1722910"/>
            <a:ext cx="2460963" cy="5118481"/>
          </a:xfrm>
          <a:prstGeom prst="roundRect">
            <a:avLst>
              <a:gd name="adj" fmla="val 9336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Missions Technology Focus Areas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>
            <a:off x="567681" y="3095187"/>
            <a:ext cx="8868952" cy="3746204"/>
          </a:xfrm>
          <a:prstGeom prst="roundRect">
            <a:avLst>
              <a:gd name="adj" fmla="val 6477"/>
            </a:avLst>
          </a:prstGeom>
          <a:solidFill>
            <a:schemeClr val="accent3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58051" y="2174393"/>
            <a:ext cx="7678582" cy="849900"/>
          </a:xfrm>
          <a:prstGeom prst="rect">
            <a:avLst/>
          </a:prstGeom>
          <a:solidFill>
            <a:srgbClr val="00206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2239372" y="2536092"/>
            <a:ext cx="1444098" cy="2659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indent="0" algn="ctr" eaLnBrk="0" fontAlgn="base" hangingPunct="0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1050" b="1" kern="0">
                <a:latin typeface="Calibri" panose="020F0502020204030204" pitchFamily="34" charset="0"/>
              </a:defRPr>
            </a:lvl1pPr>
            <a:lvl2pPr marL="685800" indent="-22860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latin typeface="Calibri" panose="020F0502020204030204" pitchFamily="34" charset="0"/>
              </a:defRPr>
            </a:lvl2pPr>
            <a:lvl3pPr marL="1143000" indent="-22860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latin typeface="Calibri" panose="020F0502020204030204" pitchFamily="34" charset="0"/>
              </a:defRPr>
            </a:lvl3pPr>
            <a:lvl4pPr marL="1543050" indent="-17145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latin typeface="Calibri" panose="020F0502020204030204" pitchFamily="34" charset="0"/>
              </a:defRPr>
            </a:lvl4pPr>
            <a:lvl5pPr marL="2000250" indent="-17145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latin typeface="Calibri" panose="020F0502020204030204" pitchFamily="34" charset="0"/>
              </a:defRPr>
            </a:lvl5pPr>
            <a:lvl6pPr marL="24574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6pPr>
            <a:lvl7pPr marL="29146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7pPr>
            <a:lvl8pPr marL="33718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8pPr>
            <a:lvl9pPr marL="38290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9pPr>
          </a:lstStyle>
          <a:p>
            <a:pPr marL="111125" indent="-111125" algn="l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67681" y="4173596"/>
            <a:ext cx="118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Technology</a:t>
            </a:r>
          </a:p>
          <a:p>
            <a:pPr algn="ctr"/>
            <a:r>
              <a:rPr lang="en-US" sz="1600" b="1" i="1" dirty="0"/>
              <a:t>Focus Areas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801501" y="3111768"/>
            <a:ext cx="2398966" cy="3716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Hostile </a:t>
            </a:r>
            <a:r>
              <a:rPr lang="en-US" sz="1050" dirty="0"/>
              <a:t>Environment Vulnerability &amp; Hardening Modeling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Post </a:t>
            </a:r>
            <a:r>
              <a:rPr lang="en-US" sz="1050" dirty="0"/>
              <a:t>Boost Controls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Rocket Motor Propellants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Thrust Vector Controls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Thermal </a:t>
            </a:r>
            <a:r>
              <a:rPr lang="en-US" sz="1050" dirty="0" smtClean="0"/>
              <a:t>Protection</a:t>
            </a:r>
            <a:endParaRPr lang="en-US" sz="105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Batteries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Power Distribution Technology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Model-Based Avionics </a:t>
            </a:r>
            <a:r>
              <a:rPr lang="en-US" sz="1050" dirty="0"/>
              <a:t>A</a:t>
            </a:r>
            <a:r>
              <a:rPr lang="en-US" sz="1050" dirty="0" smtClean="0"/>
              <a:t>rchitecture Development </a:t>
            </a:r>
            <a:endParaRPr lang="en-US" sz="105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Inertial </a:t>
            </a:r>
            <a:r>
              <a:rPr lang="en-US" sz="1050" dirty="0" smtClean="0"/>
              <a:t>Instruments </a:t>
            </a:r>
            <a:r>
              <a:rPr lang="en-US" sz="1050" dirty="0"/>
              <a:t>(e.g. G</a:t>
            </a:r>
            <a:r>
              <a:rPr lang="en-US" sz="1050" dirty="0" smtClean="0"/>
              <a:t>yros</a:t>
            </a:r>
            <a:r>
              <a:rPr lang="en-US" sz="1050" dirty="0"/>
              <a:t>, </a:t>
            </a:r>
            <a:r>
              <a:rPr lang="en-US" sz="1050" dirty="0" smtClean="0"/>
              <a:t>Accelerometers</a:t>
            </a:r>
            <a:r>
              <a:rPr lang="en-US" sz="1050" dirty="0"/>
              <a:t>)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Data Collection Instrumentation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Advanced Radiation-Hardened Electronics </a:t>
            </a:r>
            <a:endParaRPr lang="en-US" sz="1050" dirty="0"/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Stellar </a:t>
            </a:r>
            <a:r>
              <a:rPr lang="en-US" sz="1050" dirty="0" smtClean="0"/>
              <a:t>Technologies (e.g. Sensor</a:t>
            </a:r>
            <a:r>
              <a:rPr lang="en-US" sz="1050" dirty="0"/>
              <a:t>, </a:t>
            </a:r>
            <a:r>
              <a:rPr lang="en-US" sz="1050" dirty="0" smtClean="0"/>
              <a:t>Optics</a:t>
            </a:r>
            <a:r>
              <a:rPr lang="en-US" sz="1050" dirty="0"/>
              <a:t>, and </a:t>
            </a:r>
            <a:r>
              <a:rPr lang="en-US" sz="1050" dirty="0" smtClean="0"/>
              <a:t>Algorithms</a:t>
            </a:r>
            <a:r>
              <a:rPr lang="en-US" sz="1050" dirty="0"/>
              <a:t>)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/>
              <a:t>Weapon </a:t>
            </a:r>
            <a:r>
              <a:rPr lang="en-US" sz="1050" dirty="0" smtClean="0"/>
              <a:t>System Accuracy/Cost Trades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Trajectory Modeling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Performance Modeling of Complex Systems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Thermodynamics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Neural Network AI/ML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050" dirty="0" smtClean="0"/>
              <a:t>High Temp Ceramic Composites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19600" y="3112543"/>
            <a:ext cx="2406840" cy="3716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r>
              <a:rPr lang="en-US" sz="1050" b="0" dirty="0">
                <a:solidFill>
                  <a:schemeClr val="tx1"/>
                </a:solidFill>
              </a:rPr>
              <a:t>Weapon </a:t>
            </a:r>
            <a:r>
              <a:rPr lang="en-US" sz="1050" b="0" dirty="0" smtClean="0">
                <a:solidFill>
                  <a:schemeClr val="tx1"/>
                </a:solidFill>
              </a:rPr>
              <a:t>System Effectiveness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Aerodynamic </a:t>
            </a:r>
            <a:r>
              <a:rPr lang="en-US" sz="1050" b="0" dirty="0">
                <a:solidFill>
                  <a:schemeClr val="tx1"/>
                </a:solidFill>
              </a:rPr>
              <a:t>Structures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Performance Monitoring, Evaluation &amp; Prediction Tools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Physics-Based </a:t>
            </a:r>
            <a:r>
              <a:rPr lang="en-US" sz="1050" b="0" dirty="0">
                <a:solidFill>
                  <a:schemeClr val="tx1"/>
                </a:solidFill>
              </a:rPr>
              <a:t>Age Predictive  </a:t>
            </a:r>
            <a:r>
              <a:rPr lang="en-US" sz="1050" b="0" dirty="0" smtClean="0">
                <a:solidFill>
                  <a:schemeClr val="tx1"/>
                </a:solidFill>
              </a:rPr>
              <a:t>Modeling </a:t>
            </a:r>
            <a:r>
              <a:rPr lang="en-US" sz="1050" b="0" dirty="0">
                <a:solidFill>
                  <a:schemeClr val="tx1"/>
                </a:solidFill>
              </a:rPr>
              <a:t>and </a:t>
            </a:r>
            <a:r>
              <a:rPr lang="en-US" sz="1050" b="0" dirty="0" smtClean="0">
                <a:solidFill>
                  <a:schemeClr val="tx1"/>
                </a:solidFill>
              </a:rPr>
              <a:t>Simulation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Open </a:t>
            </a:r>
            <a:r>
              <a:rPr lang="en-US" sz="1050" b="0" dirty="0" smtClean="0">
                <a:solidFill>
                  <a:schemeClr val="tx1"/>
                </a:solidFill>
              </a:rPr>
              <a:t>System </a:t>
            </a:r>
            <a:r>
              <a:rPr lang="en-US" sz="1050" b="0" dirty="0">
                <a:solidFill>
                  <a:schemeClr val="tx1"/>
                </a:solidFill>
              </a:rPr>
              <a:t>I</a:t>
            </a:r>
            <a:r>
              <a:rPr lang="en-US" sz="1050" b="0" dirty="0" smtClean="0">
                <a:solidFill>
                  <a:schemeClr val="tx1"/>
                </a:solidFill>
              </a:rPr>
              <a:t>nterfaces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System </a:t>
            </a:r>
            <a:r>
              <a:rPr lang="en-US" sz="1050" b="0" dirty="0" smtClean="0">
                <a:solidFill>
                  <a:schemeClr val="tx1"/>
                </a:solidFill>
              </a:rPr>
              <a:t>Engineering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Model </a:t>
            </a:r>
            <a:r>
              <a:rPr lang="en-US" sz="1050" b="0" dirty="0" smtClean="0">
                <a:solidFill>
                  <a:schemeClr val="tx1"/>
                </a:solidFill>
              </a:rPr>
              <a:t>Based </a:t>
            </a:r>
            <a:r>
              <a:rPr lang="en-US" sz="1050" b="0" dirty="0">
                <a:solidFill>
                  <a:schemeClr val="tx1"/>
                </a:solidFill>
              </a:rPr>
              <a:t>S</a:t>
            </a:r>
            <a:r>
              <a:rPr lang="en-US" sz="1050" b="0" dirty="0" smtClean="0">
                <a:solidFill>
                  <a:schemeClr val="tx1"/>
                </a:solidFill>
              </a:rPr>
              <a:t>ystems </a:t>
            </a:r>
            <a:r>
              <a:rPr lang="en-US" sz="1050" b="0" dirty="0">
                <a:solidFill>
                  <a:schemeClr val="tx1"/>
                </a:solidFill>
              </a:rPr>
              <a:t>E</a:t>
            </a:r>
            <a:r>
              <a:rPr lang="en-US" sz="1050" b="0" dirty="0" smtClean="0">
                <a:solidFill>
                  <a:schemeClr val="tx1"/>
                </a:solidFill>
              </a:rPr>
              <a:t>ngineering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System-Level </a:t>
            </a:r>
            <a:r>
              <a:rPr lang="en-US" sz="1050" b="0" dirty="0">
                <a:solidFill>
                  <a:schemeClr val="tx1"/>
                </a:solidFill>
              </a:rPr>
              <a:t>M</a:t>
            </a:r>
            <a:r>
              <a:rPr lang="en-US" sz="1050" b="0" dirty="0" smtClean="0">
                <a:solidFill>
                  <a:schemeClr val="tx1"/>
                </a:solidFill>
              </a:rPr>
              <a:t>odeling </a:t>
            </a:r>
            <a:r>
              <a:rPr lang="en-US" sz="1050" b="0" dirty="0">
                <a:solidFill>
                  <a:schemeClr val="tx1"/>
                </a:solidFill>
              </a:rPr>
              <a:t>and </a:t>
            </a:r>
            <a:r>
              <a:rPr lang="en-US" sz="1050" b="0" dirty="0" smtClean="0">
                <a:solidFill>
                  <a:schemeClr val="tx1"/>
                </a:solidFill>
              </a:rPr>
              <a:t>Simulation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System </a:t>
            </a:r>
            <a:r>
              <a:rPr lang="en-US" sz="1050" b="0" dirty="0" smtClean="0">
                <a:solidFill>
                  <a:schemeClr val="tx1"/>
                </a:solidFill>
              </a:rPr>
              <a:t>Accuracy </a:t>
            </a:r>
            <a:r>
              <a:rPr lang="en-US" sz="1050" b="0" dirty="0">
                <a:solidFill>
                  <a:schemeClr val="tx1"/>
                </a:solidFill>
              </a:rPr>
              <a:t>and </a:t>
            </a:r>
            <a:r>
              <a:rPr lang="en-US" sz="1050" b="0" dirty="0" smtClean="0">
                <a:solidFill>
                  <a:schemeClr val="tx1"/>
                </a:solidFill>
              </a:rPr>
              <a:t>Reliability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Enhanced </a:t>
            </a:r>
            <a:r>
              <a:rPr lang="en-US" sz="1050" b="0" dirty="0">
                <a:solidFill>
                  <a:schemeClr val="tx1"/>
                </a:solidFill>
              </a:rPr>
              <a:t>Fault Diagnostics / Detection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Material Availability and Obsolescence Evaluation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Hardware-in-the-Loop </a:t>
            </a:r>
            <a:r>
              <a:rPr lang="en-US" sz="1050" b="0" dirty="0">
                <a:solidFill>
                  <a:schemeClr val="tx1"/>
                </a:solidFill>
              </a:rPr>
              <a:t>Integration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Enhanced Ground Test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Radiation </a:t>
            </a:r>
            <a:r>
              <a:rPr lang="en-US" sz="1050" b="0" dirty="0">
                <a:solidFill>
                  <a:schemeClr val="tx1"/>
                </a:solidFill>
              </a:rPr>
              <a:t>Effect Modeling, Design, &amp; Test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Design Verification &amp; Validation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Advanced Modeling &amp; Simulation of Complex Systems of Systems at the Component Scale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Topology </a:t>
            </a:r>
            <a:r>
              <a:rPr lang="en-US" sz="1050" b="0" dirty="0" smtClean="0">
                <a:solidFill>
                  <a:schemeClr val="tx1"/>
                </a:solidFill>
              </a:rPr>
              <a:t>Optimization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Digital Twins for Hypersonics</a:t>
            </a:r>
            <a:endParaRPr lang="en-US" sz="1050" b="0" dirty="0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27026" y="3095187"/>
            <a:ext cx="2416577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r>
              <a:rPr lang="en-US" sz="1050" b="0" dirty="0">
                <a:solidFill>
                  <a:schemeClr val="tx1"/>
                </a:solidFill>
              </a:rPr>
              <a:t>Future Vulnerabilities / Threats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Intelligent System Protocols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Secure Data </a:t>
            </a:r>
            <a:r>
              <a:rPr lang="en-US" sz="1050" b="0" dirty="0" smtClean="0">
                <a:solidFill>
                  <a:schemeClr val="tx1"/>
                </a:solidFill>
              </a:rPr>
              <a:t>Exchange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Secured Computing Architecture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Hardware </a:t>
            </a:r>
            <a:r>
              <a:rPr lang="en-US" sz="1050" b="0" dirty="0" smtClean="0">
                <a:solidFill>
                  <a:schemeClr val="tx1"/>
                </a:solidFill>
              </a:rPr>
              <a:t>Trust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Standoff Weapon Defeat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Unmanned Aerial Vehicle Response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Unmanned Underwater Vehicle Response</a:t>
            </a:r>
          </a:p>
          <a:p>
            <a:r>
              <a:rPr lang="en-US" sz="1050" b="0" dirty="0">
                <a:solidFill>
                  <a:schemeClr val="tx1"/>
                </a:solidFill>
              </a:rPr>
              <a:t>Wide / Extended Area Reaction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Sensors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Security </a:t>
            </a:r>
            <a:r>
              <a:rPr lang="en-US" sz="1050" b="0" dirty="0" err="1" smtClean="0">
                <a:solidFill>
                  <a:schemeClr val="tx1"/>
                </a:solidFill>
              </a:rPr>
              <a:t>Comms</a:t>
            </a:r>
            <a:r>
              <a:rPr lang="en-US" sz="1050" b="0" dirty="0" smtClean="0">
                <a:solidFill>
                  <a:schemeClr val="tx1"/>
                </a:solidFill>
              </a:rPr>
              <a:t> </a:t>
            </a:r>
            <a:r>
              <a:rPr lang="en-US" sz="1050" b="0" dirty="0">
                <a:solidFill>
                  <a:schemeClr val="tx1"/>
                </a:solidFill>
              </a:rPr>
              <a:t>&amp; </a:t>
            </a:r>
            <a:r>
              <a:rPr lang="en-US" sz="1050" b="0" dirty="0" smtClean="0">
                <a:solidFill>
                  <a:schemeClr val="tx1"/>
                </a:solidFill>
              </a:rPr>
              <a:t>Networking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Post-Launch </a:t>
            </a:r>
            <a:r>
              <a:rPr lang="en-US" sz="1050" b="0" dirty="0">
                <a:solidFill>
                  <a:schemeClr val="tx1"/>
                </a:solidFill>
              </a:rPr>
              <a:t>C</a:t>
            </a:r>
            <a:r>
              <a:rPr lang="en-US" sz="1050" b="0" dirty="0" smtClean="0">
                <a:solidFill>
                  <a:schemeClr val="tx1"/>
                </a:solidFill>
              </a:rPr>
              <a:t>ommunications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Situational </a:t>
            </a:r>
            <a:r>
              <a:rPr lang="en-US" sz="1050" b="0" dirty="0">
                <a:solidFill>
                  <a:schemeClr val="tx1"/>
                </a:solidFill>
              </a:rPr>
              <a:t>A</a:t>
            </a:r>
            <a:r>
              <a:rPr lang="en-US" sz="1050" b="0" dirty="0" smtClean="0">
                <a:solidFill>
                  <a:schemeClr val="tx1"/>
                </a:solidFill>
              </a:rPr>
              <a:t>wareness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Logistics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Counterfeit Detection</a:t>
            </a:r>
          </a:p>
          <a:p>
            <a:r>
              <a:rPr lang="en-US" sz="1050" b="0" dirty="0" smtClean="0">
                <a:solidFill>
                  <a:schemeClr val="tx1"/>
                </a:solidFill>
              </a:rPr>
              <a:t>Anti-Tamper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>
                <a:solidFill>
                  <a:schemeClr val="tx1"/>
                </a:solidFill>
              </a:rPr>
              <a:t>Supply </a:t>
            </a:r>
            <a:r>
              <a:rPr lang="en-US" sz="1050" b="0" dirty="0" smtClean="0">
                <a:solidFill>
                  <a:schemeClr val="tx1"/>
                </a:solidFill>
              </a:rPr>
              <a:t>Chain Risk Management</a:t>
            </a:r>
            <a:endParaRPr lang="en-US" sz="1050" b="0" dirty="0">
              <a:solidFill>
                <a:schemeClr val="tx1"/>
              </a:solidFill>
            </a:endParaRPr>
          </a:p>
          <a:p>
            <a:r>
              <a:rPr lang="en-US" sz="1050" b="0" dirty="0" smtClean="0">
                <a:solidFill>
                  <a:schemeClr val="tx1"/>
                </a:solidFill>
              </a:rPr>
              <a:t>Countermeasures </a:t>
            </a:r>
            <a:r>
              <a:rPr lang="en-US" sz="1050" b="0" dirty="0">
                <a:solidFill>
                  <a:schemeClr val="tx1"/>
                </a:solidFill>
              </a:rPr>
              <a:t>&amp; </a:t>
            </a:r>
            <a:r>
              <a:rPr lang="en-US" sz="1050" b="0" dirty="0" smtClean="0">
                <a:solidFill>
                  <a:schemeClr val="tx1"/>
                </a:solidFill>
              </a:rPr>
              <a:t>Counter-Countermeasures</a:t>
            </a:r>
            <a:endParaRPr lang="en-US" sz="1050" b="0" dirty="0">
              <a:solidFill>
                <a:schemeClr val="tx1"/>
              </a:solidFill>
            </a:endParaRPr>
          </a:p>
          <a:p>
            <a:endParaRPr lang="en-US" sz="1050" b="0" dirty="0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27082" y="1759546"/>
            <a:ext cx="1922898" cy="369332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2400" b="1" i="1" dirty="0" smtClean="0"/>
              <a:t>Targeting</a:t>
            </a:r>
            <a:endParaRPr lang="en-US" sz="2800" b="1" i="1" dirty="0"/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2093270" y="2280218"/>
            <a:ext cx="966769" cy="28603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Planning</a:t>
            </a:r>
            <a:endParaRPr lang="en-US" sz="1100" b="0" kern="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2892350" y="2309337"/>
            <a:ext cx="1079038" cy="22636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Coordination</a:t>
            </a:r>
            <a:endParaRPr lang="en-US" sz="1100" b="0" kern="0" dirty="0"/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2645221" y="2777814"/>
            <a:ext cx="698282" cy="14373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Execution</a:t>
            </a:r>
            <a:endParaRPr lang="en-US" sz="1100" b="0" kern="0" dirty="0"/>
          </a:p>
        </p:txBody>
      </p:sp>
      <p:sp>
        <p:nvSpPr>
          <p:cNvPr id="130" name="Arc 129"/>
          <p:cNvSpPr/>
          <p:nvPr/>
        </p:nvSpPr>
        <p:spPr>
          <a:xfrm>
            <a:off x="2943217" y="2209896"/>
            <a:ext cx="490029" cy="490029"/>
          </a:xfrm>
          <a:prstGeom prst="arc">
            <a:avLst>
              <a:gd name="adj1" fmla="val 668481"/>
              <a:gd name="adj2" fmla="val 1943719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1" name="Arc 130"/>
          <p:cNvSpPr/>
          <p:nvPr/>
        </p:nvSpPr>
        <p:spPr>
          <a:xfrm>
            <a:off x="2565701" y="2209896"/>
            <a:ext cx="490029" cy="490029"/>
          </a:xfrm>
          <a:prstGeom prst="arc">
            <a:avLst>
              <a:gd name="adj1" fmla="val 12823047"/>
              <a:gd name="adj2" fmla="val 985370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2939478" y="2490060"/>
            <a:ext cx="119917" cy="121471"/>
          </a:xfrm>
          <a:custGeom>
            <a:avLst/>
            <a:gdLst>
              <a:gd name="connsiteX0" fmla="*/ 0 w 314325"/>
              <a:gd name="connsiteY0" fmla="*/ 7144 h 288132"/>
              <a:gd name="connsiteX1" fmla="*/ 121444 w 314325"/>
              <a:gd name="connsiteY1" fmla="*/ 0 h 288132"/>
              <a:gd name="connsiteX2" fmla="*/ 228600 w 314325"/>
              <a:gd name="connsiteY2" fmla="*/ 2382 h 288132"/>
              <a:gd name="connsiteX3" fmla="*/ 314325 w 314325"/>
              <a:gd name="connsiteY3" fmla="*/ 9525 h 288132"/>
              <a:gd name="connsiteX4" fmla="*/ 283369 w 314325"/>
              <a:gd name="connsiteY4" fmla="*/ 83344 h 288132"/>
              <a:gd name="connsiteX5" fmla="*/ 245269 w 314325"/>
              <a:gd name="connsiteY5" fmla="*/ 173832 h 288132"/>
              <a:gd name="connsiteX6" fmla="*/ 207169 w 314325"/>
              <a:gd name="connsiteY6" fmla="*/ 223838 h 288132"/>
              <a:gd name="connsiteX7" fmla="*/ 159544 w 314325"/>
              <a:gd name="connsiteY7" fmla="*/ 288132 h 288132"/>
              <a:gd name="connsiteX8" fmla="*/ 145256 w 314325"/>
              <a:gd name="connsiteY8" fmla="*/ 278607 h 288132"/>
              <a:gd name="connsiteX9" fmla="*/ 95250 w 314325"/>
              <a:gd name="connsiteY9" fmla="*/ 204788 h 288132"/>
              <a:gd name="connsiteX10" fmla="*/ 54769 w 314325"/>
              <a:gd name="connsiteY10" fmla="*/ 123825 h 288132"/>
              <a:gd name="connsiteX11" fmla="*/ 0 w 314325"/>
              <a:gd name="connsiteY11" fmla="*/ 7144 h 2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325" h="288132">
                <a:moveTo>
                  <a:pt x="0" y="7144"/>
                </a:moveTo>
                <a:lnTo>
                  <a:pt x="121444" y="0"/>
                </a:lnTo>
                <a:lnTo>
                  <a:pt x="228600" y="2382"/>
                </a:lnTo>
                <a:lnTo>
                  <a:pt x="314325" y="9525"/>
                </a:lnTo>
                <a:lnTo>
                  <a:pt x="283369" y="83344"/>
                </a:lnTo>
                <a:lnTo>
                  <a:pt x="245269" y="173832"/>
                </a:lnTo>
                <a:lnTo>
                  <a:pt x="207169" y="223838"/>
                </a:lnTo>
                <a:lnTo>
                  <a:pt x="159544" y="288132"/>
                </a:lnTo>
                <a:lnTo>
                  <a:pt x="145256" y="278607"/>
                </a:lnTo>
                <a:lnTo>
                  <a:pt x="95250" y="204788"/>
                </a:lnTo>
                <a:lnTo>
                  <a:pt x="54769" y="123825"/>
                </a:lnTo>
                <a:lnTo>
                  <a:pt x="0" y="7144"/>
                </a:lnTo>
                <a:close/>
              </a:path>
            </a:pathLst>
          </a:custGeom>
          <a:solidFill>
            <a:srgbClr val="385D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332389" y="1754821"/>
            <a:ext cx="2527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 smtClean="0"/>
              <a:t>Mission Planning</a:t>
            </a:r>
            <a:endParaRPr lang="en-US" sz="2400" b="1" i="1" dirty="0"/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4712166" y="2379111"/>
            <a:ext cx="924294" cy="1565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Ways</a:t>
            </a:r>
            <a:endParaRPr lang="en-US" sz="1100" b="0" kern="0" dirty="0"/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5465909" y="2371605"/>
            <a:ext cx="1035156" cy="2484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Means</a:t>
            </a:r>
            <a:endParaRPr lang="en-US" sz="1100" b="0" kern="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5023871" y="2738052"/>
            <a:ext cx="1143547" cy="23027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Ends</a:t>
            </a:r>
            <a:endParaRPr lang="en-US" sz="1100" b="0" kern="0" dirty="0"/>
          </a:p>
        </p:txBody>
      </p:sp>
      <p:sp>
        <p:nvSpPr>
          <p:cNvPr id="137" name="Arc 136"/>
          <p:cNvSpPr/>
          <p:nvPr/>
        </p:nvSpPr>
        <p:spPr>
          <a:xfrm>
            <a:off x="5358454" y="2498015"/>
            <a:ext cx="490029" cy="490029"/>
          </a:xfrm>
          <a:prstGeom prst="arc">
            <a:avLst>
              <a:gd name="adj1" fmla="val 2895738"/>
              <a:gd name="adj2" fmla="val 8132699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8" name="Arc 137"/>
          <p:cNvSpPr/>
          <p:nvPr/>
        </p:nvSpPr>
        <p:spPr>
          <a:xfrm>
            <a:off x="5351483" y="2494677"/>
            <a:ext cx="490029" cy="490029"/>
          </a:xfrm>
          <a:prstGeom prst="arc">
            <a:avLst>
              <a:gd name="adj1" fmla="val 10611884"/>
              <a:gd name="adj2" fmla="val 9135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9" name="Arc 138"/>
          <p:cNvSpPr/>
          <p:nvPr/>
        </p:nvSpPr>
        <p:spPr>
          <a:xfrm>
            <a:off x="5543150" y="2210370"/>
            <a:ext cx="490029" cy="490029"/>
          </a:xfrm>
          <a:prstGeom prst="arc">
            <a:avLst>
              <a:gd name="adj1" fmla="val 869198"/>
              <a:gd name="adj2" fmla="val 1957413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0" name="Arc 139"/>
          <p:cNvSpPr/>
          <p:nvPr/>
        </p:nvSpPr>
        <p:spPr>
          <a:xfrm>
            <a:off x="5165634" y="2210370"/>
            <a:ext cx="490029" cy="490029"/>
          </a:xfrm>
          <a:prstGeom prst="arc">
            <a:avLst>
              <a:gd name="adj1" fmla="val 12823047"/>
              <a:gd name="adj2" fmla="val 985370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5542674" y="2490534"/>
            <a:ext cx="119917" cy="121471"/>
          </a:xfrm>
          <a:custGeom>
            <a:avLst/>
            <a:gdLst>
              <a:gd name="connsiteX0" fmla="*/ 0 w 314325"/>
              <a:gd name="connsiteY0" fmla="*/ 7144 h 288132"/>
              <a:gd name="connsiteX1" fmla="*/ 121444 w 314325"/>
              <a:gd name="connsiteY1" fmla="*/ 0 h 288132"/>
              <a:gd name="connsiteX2" fmla="*/ 228600 w 314325"/>
              <a:gd name="connsiteY2" fmla="*/ 2382 h 288132"/>
              <a:gd name="connsiteX3" fmla="*/ 314325 w 314325"/>
              <a:gd name="connsiteY3" fmla="*/ 9525 h 288132"/>
              <a:gd name="connsiteX4" fmla="*/ 283369 w 314325"/>
              <a:gd name="connsiteY4" fmla="*/ 83344 h 288132"/>
              <a:gd name="connsiteX5" fmla="*/ 245269 w 314325"/>
              <a:gd name="connsiteY5" fmla="*/ 173832 h 288132"/>
              <a:gd name="connsiteX6" fmla="*/ 207169 w 314325"/>
              <a:gd name="connsiteY6" fmla="*/ 223838 h 288132"/>
              <a:gd name="connsiteX7" fmla="*/ 159544 w 314325"/>
              <a:gd name="connsiteY7" fmla="*/ 288132 h 288132"/>
              <a:gd name="connsiteX8" fmla="*/ 145256 w 314325"/>
              <a:gd name="connsiteY8" fmla="*/ 278607 h 288132"/>
              <a:gd name="connsiteX9" fmla="*/ 95250 w 314325"/>
              <a:gd name="connsiteY9" fmla="*/ 204788 h 288132"/>
              <a:gd name="connsiteX10" fmla="*/ 54769 w 314325"/>
              <a:gd name="connsiteY10" fmla="*/ 123825 h 288132"/>
              <a:gd name="connsiteX11" fmla="*/ 0 w 314325"/>
              <a:gd name="connsiteY11" fmla="*/ 7144 h 2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325" h="288132">
                <a:moveTo>
                  <a:pt x="0" y="7144"/>
                </a:moveTo>
                <a:lnTo>
                  <a:pt x="121444" y="0"/>
                </a:lnTo>
                <a:lnTo>
                  <a:pt x="228600" y="2382"/>
                </a:lnTo>
                <a:lnTo>
                  <a:pt x="314325" y="9525"/>
                </a:lnTo>
                <a:lnTo>
                  <a:pt x="283369" y="83344"/>
                </a:lnTo>
                <a:lnTo>
                  <a:pt x="245269" y="173832"/>
                </a:lnTo>
                <a:lnTo>
                  <a:pt x="207169" y="223838"/>
                </a:lnTo>
                <a:lnTo>
                  <a:pt x="159544" y="288132"/>
                </a:lnTo>
                <a:lnTo>
                  <a:pt x="145256" y="278607"/>
                </a:lnTo>
                <a:lnTo>
                  <a:pt x="95250" y="204788"/>
                </a:lnTo>
                <a:lnTo>
                  <a:pt x="54769" y="123825"/>
                </a:lnTo>
                <a:lnTo>
                  <a:pt x="0" y="7144"/>
                </a:lnTo>
                <a:close/>
              </a:path>
            </a:pathLst>
          </a:custGeom>
          <a:solidFill>
            <a:srgbClr val="385D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05992" y="1710580"/>
            <a:ext cx="246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Execution</a:t>
            </a:r>
            <a:endParaRPr lang="en-US" b="1" i="1" dirty="0"/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7295313" y="2274769"/>
            <a:ext cx="837398" cy="24556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Develop</a:t>
            </a:r>
            <a:endParaRPr lang="en-US" sz="1100" b="0" kern="0" dirty="0"/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8196762" y="2309982"/>
            <a:ext cx="1031402" cy="16254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Assess</a:t>
            </a:r>
            <a:endParaRPr lang="en-US" sz="1100" b="0" kern="0" dirty="0"/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7715337" y="2707296"/>
            <a:ext cx="1021692" cy="2463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100" b="0" kern="0" dirty="0" smtClean="0"/>
              <a:t>Select</a:t>
            </a:r>
            <a:endParaRPr lang="en-US" sz="1100" b="0" kern="0" dirty="0"/>
          </a:p>
        </p:txBody>
      </p:sp>
      <p:sp>
        <p:nvSpPr>
          <p:cNvPr id="146" name="Arc 145"/>
          <p:cNvSpPr/>
          <p:nvPr/>
        </p:nvSpPr>
        <p:spPr>
          <a:xfrm>
            <a:off x="8170999" y="2210412"/>
            <a:ext cx="490029" cy="490029"/>
          </a:xfrm>
          <a:prstGeom prst="arc">
            <a:avLst>
              <a:gd name="adj1" fmla="val 300382"/>
              <a:gd name="adj2" fmla="val 1922549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7" name="Arc 146"/>
          <p:cNvSpPr/>
          <p:nvPr/>
        </p:nvSpPr>
        <p:spPr>
          <a:xfrm>
            <a:off x="7793483" y="2210412"/>
            <a:ext cx="490029" cy="490029"/>
          </a:xfrm>
          <a:prstGeom prst="arc">
            <a:avLst>
              <a:gd name="adj1" fmla="val 13305249"/>
              <a:gd name="adj2" fmla="val 1045784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8" name="Freeform 147"/>
          <p:cNvSpPr/>
          <p:nvPr/>
        </p:nvSpPr>
        <p:spPr bwMode="auto">
          <a:xfrm>
            <a:off x="8166109" y="2490576"/>
            <a:ext cx="119917" cy="121471"/>
          </a:xfrm>
          <a:custGeom>
            <a:avLst/>
            <a:gdLst>
              <a:gd name="connsiteX0" fmla="*/ 0 w 314325"/>
              <a:gd name="connsiteY0" fmla="*/ 7144 h 288132"/>
              <a:gd name="connsiteX1" fmla="*/ 121444 w 314325"/>
              <a:gd name="connsiteY1" fmla="*/ 0 h 288132"/>
              <a:gd name="connsiteX2" fmla="*/ 228600 w 314325"/>
              <a:gd name="connsiteY2" fmla="*/ 2382 h 288132"/>
              <a:gd name="connsiteX3" fmla="*/ 314325 w 314325"/>
              <a:gd name="connsiteY3" fmla="*/ 9525 h 288132"/>
              <a:gd name="connsiteX4" fmla="*/ 283369 w 314325"/>
              <a:gd name="connsiteY4" fmla="*/ 83344 h 288132"/>
              <a:gd name="connsiteX5" fmla="*/ 245269 w 314325"/>
              <a:gd name="connsiteY5" fmla="*/ 173832 h 288132"/>
              <a:gd name="connsiteX6" fmla="*/ 207169 w 314325"/>
              <a:gd name="connsiteY6" fmla="*/ 223838 h 288132"/>
              <a:gd name="connsiteX7" fmla="*/ 159544 w 314325"/>
              <a:gd name="connsiteY7" fmla="*/ 288132 h 288132"/>
              <a:gd name="connsiteX8" fmla="*/ 145256 w 314325"/>
              <a:gd name="connsiteY8" fmla="*/ 278607 h 288132"/>
              <a:gd name="connsiteX9" fmla="*/ 95250 w 314325"/>
              <a:gd name="connsiteY9" fmla="*/ 204788 h 288132"/>
              <a:gd name="connsiteX10" fmla="*/ 54769 w 314325"/>
              <a:gd name="connsiteY10" fmla="*/ 123825 h 288132"/>
              <a:gd name="connsiteX11" fmla="*/ 0 w 314325"/>
              <a:gd name="connsiteY11" fmla="*/ 7144 h 2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325" h="288132">
                <a:moveTo>
                  <a:pt x="0" y="7144"/>
                </a:moveTo>
                <a:lnTo>
                  <a:pt x="121444" y="0"/>
                </a:lnTo>
                <a:lnTo>
                  <a:pt x="228600" y="2382"/>
                </a:lnTo>
                <a:lnTo>
                  <a:pt x="314325" y="9525"/>
                </a:lnTo>
                <a:lnTo>
                  <a:pt x="283369" y="83344"/>
                </a:lnTo>
                <a:lnTo>
                  <a:pt x="245269" y="173832"/>
                </a:lnTo>
                <a:lnTo>
                  <a:pt x="207169" y="223838"/>
                </a:lnTo>
                <a:lnTo>
                  <a:pt x="159544" y="288132"/>
                </a:lnTo>
                <a:lnTo>
                  <a:pt x="145256" y="278607"/>
                </a:lnTo>
                <a:lnTo>
                  <a:pt x="95250" y="204788"/>
                </a:lnTo>
                <a:lnTo>
                  <a:pt x="54769" y="123825"/>
                </a:lnTo>
                <a:lnTo>
                  <a:pt x="0" y="7144"/>
                </a:lnTo>
                <a:close/>
              </a:path>
            </a:pathLst>
          </a:custGeom>
          <a:solidFill>
            <a:srgbClr val="385D8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9" name="Arc 148"/>
          <p:cNvSpPr/>
          <p:nvPr/>
        </p:nvSpPr>
        <p:spPr>
          <a:xfrm>
            <a:off x="7990500" y="2491215"/>
            <a:ext cx="490029" cy="490029"/>
          </a:xfrm>
          <a:prstGeom prst="arc">
            <a:avLst>
              <a:gd name="adj1" fmla="val 2725878"/>
              <a:gd name="adj2" fmla="val 808383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0" name="Arc 149"/>
          <p:cNvSpPr/>
          <p:nvPr/>
        </p:nvSpPr>
        <p:spPr>
          <a:xfrm>
            <a:off x="7980501" y="2493278"/>
            <a:ext cx="490029" cy="490029"/>
          </a:xfrm>
          <a:prstGeom prst="arc">
            <a:avLst>
              <a:gd name="adj1" fmla="val 10677043"/>
              <a:gd name="adj2" fmla="val 11009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1" name="Arc 150"/>
          <p:cNvSpPr/>
          <p:nvPr/>
        </p:nvSpPr>
        <p:spPr>
          <a:xfrm>
            <a:off x="2732525" y="2500975"/>
            <a:ext cx="490029" cy="490029"/>
          </a:xfrm>
          <a:prstGeom prst="arc">
            <a:avLst>
              <a:gd name="adj1" fmla="val 2895738"/>
              <a:gd name="adj2" fmla="val 793318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52" name="Arc 151"/>
          <p:cNvSpPr/>
          <p:nvPr/>
        </p:nvSpPr>
        <p:spPr>
          <a:xfrm>
            <a:off x="2744216" y="2497637"/>
            <a:ext cx="490029" cy="490029"/>
          </a:xfrm>
          <a:prstGeom prst="arc">
            <a:avLst>
              <a:gd name="adj1" fmla="val 10611884"/>
              <a:gd name="adj2" fmla="val 91358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53453" y="1828800"/>
            <a:ext cx="8895348" cy="4724400"/>
          </a:xfrm>
          <a:prstGeom prst="roundRect">
            <a:avLst>
              <a:gd name="adj" fmla="val 5787"/>
            </a:avLst>
          </a:prstGeom>
          <a:solidFill>
            <a:schemeClr val="accent3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3453" y="5673687"/>
            <a:ext cx="8895348" cy="879513"/>
          </a:xfrm>
          <a:prstGeom prst="roundRect">
            <a:avLst>
              <a:gd name="adj" fmla="val 30501"/>
            </a:avLst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Skillset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181A-DE9D-4616-8C44-387E2DE50C13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393D-3738-404E-A192-111B799D64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18328" y="1047478"/>
            <a:ext cx="1444098" cy="2659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indent="0" algn="ctr" eaLnBrk="0" fontAlgn="base" hangingPunct="0">
              <a:lnSpc>
                <a:spcPts val="1000"/>
              </a:lnSpc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1050" b="1" kern="0">
                <a:latin typeface="Calibri" panose="020F0502020204030204" pitchFamily="34" charset="0"/>
              </a:defRPr>
            </a:lvl1pPr>
            <a:lvl2pPr marL="685800" indent="-22860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latin typeface="Calibri" panose="020F0502020204030204" pitchFamily="34" charset="0"/>
              </a:defRPr>
            </a:lvl2pPr>
            <a:lvl3pPr marL="1143000" indent="-22860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latin typeface="Calibri" panose="020F0502020204030204" pitchFamily="34" charset="0"/>
              </a:defRPr>
            </a:lvl3pPr>
            <a:lvl4pPr marL="1543050" indent="-17145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latin typeface="Calibri" panose="020F0502020204030204" pitchFamily="34" charset="0"/>
              </a:defRPr>
            </a:lvl4pPr>
            <a:lvl5pPr marL="2000250" indent="-17145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latin typeface="Calibri" panose="020F0502020204030204" pitchFamily="34" charset="0"/>
              </a:defRPr>
            </a:lvl5pPr>
            <a:lvl6pPr marL="24574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6pPr>
            <a:lvl7pPr marL="29146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7pPr>
            <a:lvl8pPr marL="33718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8pPr>
            <a:lvl9pPr marL="3829050" indent="-17145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/>
            </a:lvl9pPr>
          </a:lstStyle>
          <a:p>
            <a:pPr marL="111125" indent="-111125" algn="l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243" y="793945"/>
            <a:ext cx="82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DET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894" y="3187982"/>
            <a:ext cx="882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/>
              <a:t>Future </a:t>
            </a:r>
            <a:r>
              <a:rPr lang="en-US" sz="1800" b="1" i="1" dirty="0" smtClean="0"/>
              <a:t>Skillset  </a:t>
            </a:r>
            <a:r>
              <a:rPr lang="en-US" sz="1800" b="1" i="1" dirty="0"/>
              <a:t>Focus Areas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7755" y="2056954"/>
            <a:ext cx="233832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Internal Communications</a:t>
            </a:r>
            <a:endParaRPr lang="en-US" sz="1600" b="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External C</a:t>
            </a:r>
            <a:r>
              <a:rPr lang="en-US" sz="1600" b="0" dirty="0" smtClean="0">
                <a:solidFill>
                  <a:schemeClr val="tx1"/>
                </a:solidFill>
              </a:rPr>
              <a:t>ommunications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Radiation </a:t>
            </a:r>
            <a:r>
              <a:rPr lang="en-US" sz="1600" b="0" dirty="0">
                <a:solidFill>
                  <a:schemeClr val="tx1"/>
                </a:solidFill>
              </a:rPr>
              <a:t>H</a:t>
            </a:r>
            <a:r>
              <a:rPr lang="en-US" sz="1600" b="0" dirty="0" smtClean="0">
                <a:solidFill>
                  <a:schemeClr val="tx1"/>
                </a:solidFill>
              </a:rPr>
              <a:t>ardening</a:t>
            </a:r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Nuclear </a:t>
            </a:r>
            <a:r>
              <a:rPr lang="en-US" sz="1600" b="0" dirty="0" smtClean="0">
                <a:solidFill>
                  <a:schemeClr val="tx1"/>
                </a:solidFill>
              </a:rPr>
              <a:t>Effects Modeling</a:t>
            </a:r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Post-Flight System Accuracy </a:t>
            </a:r>
            <a:r>
              <a:rPr lang="en-US" sz="1600" b="0" dirty="0" smtClean="0">
                <a:solidFill>
                  <a:schemeClr val="tx1"/>
                </a:solidFill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Exo/Endo Flight Phenomena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Underwater Launch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Computational Fluid 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Sensors &amp; Sensor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Neuroscience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RF/Wireless </a:t>
            </a:r>
            <a:r>
              <a:rPr lang="en-US" sz="1600" b="0" dirty="0" smtClean="0">
                <a:solidFill>
                  <a:schemeClr val="tx1"/>
                </a:solidFill>
              </a:rPr>
              <a:t>Systems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633" y="5790579"/>
            <a:ext cx="126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/>
              <a:t>Traditional  Skills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5867221"/>
            <a:ext cx="79745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Physics  / Material Science / Applied Math / Oceanography / Engineering /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Systems Engineering / </a:t>
            </a:r>
            <a:r>
              <a:rPr lang="en-US" sz="1600" dirty="0">
                <a:solidFill>
                  <a:schemeClr val="tx1"/>
                </a:solidFill>
              </a:rPr>
              <a:t>Chemistry </a:t>
            </a:r>
            <a:r>
              <a:rPr lang="en-US" sz="1600" dirty="0" smtClean="0">
                <a:solidFill>
                  <a:schemeClr val="tx1"/>
                </a:solidFill>
              </a:rPr>
              <a:t>/ Computer </a:t>
            </a:r>
            <a:r>
              <a:rPr lang="en-US" sz="1600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5813" y="2056954"/>
            <a:ext cx="233832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Undersea Navigation</a:t>
            </a:r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b="0" dirty="0" smtClean="0">
                <a:solidFill>
                  <a:schemeClr val="tx1"/>
                </a:solidFill>
              </a:rPr>
              <a:t>Artificial Intelligence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Computing </a:t>
            </a:r>
            <a:r>
              <a:rPr lang="en-US" sz="1600" b="0" dirty="0" smtClean="0">
                <a:solidFill>
                  <a:schemeClr val="tx1"/>
                </a:solidFill>
              </a:rPr>
              <a:t>Architectures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Fault Diagnostics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Systems of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Navigation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Guidance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Logistics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Strategic Weapons Facility Operations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Threat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Unmanned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Unmanned Systems </a:t>
            </a:r>
            <a:r>
              <a:rPr lang="en-US" sz="1600" b="0" dirty="0" smtClean="0">
                <a:solidFill>
                  <a:schemeClr val="tx1"/>
                </a:solidFill>
              </a:rPr>
              <a:t>Defeat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3313" y="2064598"/>
            <a:ext cx="233832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19063" indent="-119063">
              <a:buFont typeface="Arial" panose="020B0604020202020204" pitchFamily="34" charset="0"/>
              <a:buChar char="•"/>
              <a:defRPr sz="1100" b="1">
                <a:solidFill>
                  <a:srgbClr val="00206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Predictive Aging </a:t>
            </a:r>
            <a:r>
              <a:rPr lang="en-US" sz="1600" b="0" dirty="0">
                <a:solidFill>
                  <a:schemeClr val="tx1"/>
                </a:solidFill>
              </a:rPr>
              <a:t>M</a:t>
            </a:r>
            <a:r>
              <a:rPr lang="en-US" sz="1600" b="0" dirty="0" smtClean="0">
                <a:solidFill>
                  <a:schemeClr val="tx1"/>
                </a:solidFill>
              </a:rPr>
              <a:t>odels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Material Science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Data Analytics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Propulsion Systems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Control </a:t>
            </a:r>
            <a:r>
              <a:rPr lang="en-US" sz="1600" b="0" dirty="0">
                <a:solidFill>
                  <a:schemeClr val="tx1"/>
                </a:solidFill>
              </a:rPr>
              <a:t>S</a:t>
            </a:r>
            <a:r>
              <a:rPr lang="en-US" sz="1600" b="0" dirty="0" smtClean="0">
                <a:solidFill>
                  <a:schemeClr val="tx1"/>
                </a:solidFill>
              </a:rPr>
              <a:t>ystems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Supply Chain </a:t>
            </a:r>
            <a:r>
              <a:rPr lang="en-US" sz="1600" b="0" dirty="0">
                <a:solidFill>
                  <a:schemeClr val="tx1"/>
                </a:solidFill>
              </a:rPr>
              <a:t>R</a:t>
            </a:r>
            <a:r>
              <a:rPr lang="en-US" sz="1600" b="0" dirty="0" smtClean="0">
                <a:solidFill>
                  <a:schemeClr val="tx1"/>
                </a:solidFill>
              </a:rPr>
              <a:t>isk </a:t>
            </a:r>
            <a:r>
              <a:rPr lang="en-US" sz="1600" b="0" dirty="0" err="1" smtClean="0">
                <a:solidFill>
                  <a:schemeClr val="tx1"/>
                </a:solidFill>
              </a:rPr>
              <a:t>Mgmt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Failure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Material Analysis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Environmental Effects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Cyber </a:t>
            </a:r>
            <a:r>
              <a:rPr lang="en-US" sz="1600" b="0" dirty="0" smtClean="0">
                <a:solidFill>
                  <a:schemeClr val="tx1"/>
                </a:solidFill>
              </a:rPr>
              <a:t>Security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1"/>
                </a:solidFill>
              </a:rPr>
              <a:t>Batteries</a:t>
            </a:r>
            <a:endParaRPr lang="en-US" sz="1600" b="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Modeling &amp; Simulation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schemeClr val="tx1"/>
                </a:solidFill>
              </a:rPr>
              <a:t>Software Engineering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72226" y="791604"/>
            <a:ext cx="966769" cy="28603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FontTx/>
              <a:buNone/>
              <a:defRPr sz="22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Font typeface="Wide Latin" panose="020A0A07050505020404" pitchFamily="18" charset="0"/>
              <a:buChar char="-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0250" indent="-171450" algn="l" rtl="0" eaLnBrk="0" fontAlgn="base" hangingPunct="0">
              <a:spcBef>
                <a:spcPct val="50000"/>
              </a:spcBef>
              <a:spcAft>
                <a:spcPct val="0"/>
              </a:spcAft>
              <a:buClrTx/>
              <a:buSzPct val="8000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74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spcBef>
                <a:spcPct val="50000"/>
              </a:spcBef>
              <a:spcAft>
                <a:spcPct val="0"/>
              </a:spcAft>
              <a:buClr>
                <a:srgbClr val="9900FF"/>
              </a:buClr>
              <a:buSzPct val="8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700"/>
              </a:lnSpc>
              <a:spcBef>
                <a:spcPts val="300"/>
              </a:spcBef>
            </a:pPr>
            <a:r>
              <a:rPr lang="en-US" sz="1000" b="0" kern="0" dirty="0" smtClean="0">
                <a:solidFill>
                  <a:srgbClr val="002060"/>
                </a:solidFill>
              </a:rPr>
              <a:t>Planning</a:t>
            </a:r>
            <a:endParaRPr lang="en-US" sz="1000" b="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4151"/>
      </a:dk1>
      <a:lt1>
        <a:srgbClr val="FFFFFF"/>
      </a:lt1>
      <a:dk2>
        <a:srgbClr val="000000"/>
      </a:dk2>
      <a:lt2>
        <a:srgbClr val="A1C4D0"/>
      </a:lt2>
      <a:accent1>
        <a:srgbClr val="A1C4D0"/>
      </a:accent1>
      <a:accent2>
        <a:srgbClr val="5F9BAF"/>
      </a:accent2>
      <a:accent3>
        <a:srgbClr val="57517B"/>
      </a:accent3>
      <a:accent4>
        <a:srgbClr val="AFADC3"/>
      </a:accent4>
      <a:accent5>
        <a:srgbClr val="FFC775"/>
      </a:accent5>
      <a:accent6>
        <a:srgbClr val="5B6335"/>
      </a:accent6>
      <a:hlink>
        <a:srgbClr val="5F9BA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A55922062C147B79BB814330EAFAF" ma:contentTypeVersion="1" ma:contentTypeDescription="Create a new document." ma:contentTypeScope="" ma:versionID="ffcf9bfe2a65ac577794df8c54ac59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A8D132-F136-4526-930D-9FE13F3F99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5D67A-3BDF-4EC5-BDB8-A107ECD72E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A13812-7864-4ECC-A123-F0DEBE2CA70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640</Words>
  <Application>Microsoft Office PowerPoint</Application>
  <PresentationFormat>Custom</PresentationFormat>
  <Paragraphs>187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</vt:lpstr>
      <vt:lpstr>Arial Rounded MT Bold</vt:lpstr>
      <vt:lpstr>Calibri</vt:lpstr>
      <vt:lpstr>Tekton Pro</vt:lpstr>
      <vt:lpstr>Trebuchet MS</vt:lpstr>
      <vt:lpstr>Wingdings</vt:lpstr>
      <vt:lpstr>Office Theme</vt:lpstr>
      <vt:lpstr>PowerPoint Presentation</vt:lpstr>
      <vt:lpstr>Strategic Missions Center</vt:lpstr>
      <vt:lpstr>Strategic Missions Thrust Areas</vt:lpstr>
      <vt:lpstr>Department Overview</vt:lpstr>
      <vt:lpstr>Leadership Roles</vt:lpstr>
      <vt:lpstr>Strategic Missions Technology Focus Areas</vt:lpstr>
      <vt:lpstr>Skillset Needs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</dc:creator>
  <cp:lastModifiedBy>Hutchins, Monica P CIV USN (USA)</cp:lastModifiedBy>
  <cp:revision>131</cp:revision>
  <dcterms:created xsi:type="dcterms:W3CDTF">2018-10-30T17:38:38Z</dcterms:created>
  <dcterms:modified xsi:type="dcterms:W3CDTF">2022-05-19T19:55:20Z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0x0101006BBA55922062C147B79BB814330EAFAF</vt:lpwstr>
  </property>
</Properties>
</file>