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Lst>
  <p:notesMasterIdLst>
    <p:notesMasterId r:id="rId17"/>
  </p:notesMasterIdLst>
  <p:handoutMasterIdLst>
    <p:handoutMasterId r:id="rId18"/>
  </p:handoutMasterIdLst>
  <p:sldIdLst>
    <p:sldId id="372" r:id="rId2"/>
    <p:sldId id="384" r:id="rId3"/>
    <p:sldId id="385" r:id="rId4"/>
    <p:sldId id="393" r:id="rId5"/>
    <p:sldId id="386" r:id="rId6"/>
    <p:sldId id="373" r:id="rId7"/>
    <p:sldId id="376" r:id="rId8"/>
    <p:sldId id="383" r:id="rId9"/>
    <p:sldId id="374" r:id="rId10"/>
    <p:sldId id="375" r:id="rId11"/>
    <p:sldId id="377" r:id="rId12"/>
    <p:sldId id="390" r:id="rId13"/>
    <p:sldId id="389" r:id="rId14"/>
    <p:sldId id="392" r:id="rId15"/>
    <p:sldId id="388" r:id="rId16"/>
  </p:sldIdLst>
  <p:sldSz cx="10058400" cy="7772400"/>
  <p:notesSz cx="7010400" cy="92964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userDrawn="1">
          <p15:clr>
            <a:srgbClr val="A4A3A4"/>
          </p15:clr>
        </p15:guide>
        <p15:guide id="3" orient="horz" pos="2496">
          <p15:clr>
            <a:srgbClr val="A4A3A4"/>
          </p15:clr>
        </p15:guide>
        <p15:guide id="4" orient="horz" pos="3408" userDrawn="1">
          <p15:clr>
            <a:srgbClr val="A4A3A4"/>
          </p15:clr>
        </p15:guide>
        <p15:guide id="5" orient="horz" pos="1728" userDrawn="1">
          <p15:clr>
            <a:srgbClr val="A4A3A4"/>
          </p15:clr>
        </p15:guide>
        <p15:guide id="6" pos="6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51"/>
    <a:srgbClr val="004050"/>
    <a:srgbClr val="003366"/>
    <a:srgbClr val="93B5C1"/>
    <a:srgbClr val="54A293"/>
    <a:srgbClr val="5F9BAF"/>
    <a:srgbClr val="5B6335"/>
    <a:srgbClr val="A1C4D0"/>
    <a:srgbClr val="000000"/>
    <a:srgbClr val="FFC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98" autoAdjust="0"/>
    <p:restoredTop sz="84685" autoAdjust="0"/>
  </p:normalViewPr>
  <p:slideViewPr>
    <p:cSldViewPr showGuides="1">
      <p:cViewPr varScale="1">
        <p:scale>
          <a:sx n="107" d="100"/>
          <a:sy n="107" d="100"/>
        </p:scale>
        <p:origin x="1168" y="92"/>
      </p:cViewPr>
      <p:guideLst>
        <p:guide orient="horz" pos="2448"/>
        <p:guide pos="3168"/>
        <p:guide orient="horz" pos="2496"/>
        <p:guide orient="horz" pos="3408"/>
        <p:guide orient="horz" pos="1728"/>
        <p:guide pos="6096"/>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7"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15.jpg"/><Relationship Id="rId5" Type="http://schemas.openxmlformats.org/officeDocument/2006/relationships/image" Target="../media/image12.jpg"/><Relationship Id="rId4" Type="http://schemas.openxmlformats.org/officeDocument/2006/relationships/image" Target="../media/image13.jp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blipFill dpi="0" rotWithShape="1">
                <a:blip xmlns:r="http://schemas.openxmlformats.org/officeDocument/2006/relationships" r:embed="rId4"/>
                <a:srcRect/>
                <a:stretch>
                  <a:fillRect l="-10000" t="-25000" r="-42000" b="1000"/>
                </a:stretch>
              </a:blipFill>
              <a:ln w="19050">
                <a:solidFill>
                  <a:schemeClr val="lt1"/>
                </a:solidFill>
              </a:ln>
              <a:effectLst/>
            </c:spPr>
            <c:extLst>
              <c:ext xmlns:c16="http://schemas.microsoft.com/office/drawing/2014/chart" uri="{C3380CC4-5D6E-409C-BE32-E72D297353CC}">
                <c16:uniqueId val="{00000001-DBFB-481E-9048-456E4040C9FA}"/>
              </c:ext>
            </c:extLst>
          </c:dPt>
          <c:dPt>
            <c:idx val="1"/>
            <c:bubble3D val="0"/>
            <c:spPr>
              <a:blipFill dpi="0" rotWithShape="1">
                <a:blip xmlns:r="http://schemas.openxmlformats.org/officeDocument/2006/relationships" r:embed="rId5"/>
                <a:srcRect/>
                <a:stretch>
                  <a:fillRect l="-9000" t="-18000" r="-3000" b="1000"/>
                </a:stretch>
              </a:blipFill>
              <a:ln w="19050">
                <a:solidFill>
                  <a:schemeClr val="lt1"/>
                </a:solidFill>
              </a:ln>
              <a:effectLst/>
            </c:spPr>
            <c:extLst>
              <c:ext xmlns:c16="http://schemas.microsoft.com/office/drawing/2014/chart" uri="{C3380CC4-5D6E-409C-BE32-E72D297353CC}">
                <c16:uniqueId val="{00000003-DBFB-481E-9048-456E4040C9FA}"/>
              </c:ext>
            </c:extLst>
          </c:dPt>
          <c:dPt>
            <c:idx val="2"/>
            <c:bubble3D val="0"/>
            <c:spPr>
              <a:blipFill dpi="0" rotWithShape="1">
                <a:blip xmlns:r="http://schemas.openxmlformats.org/officeDocument/2006/relationships" r:embed="rId6"/>
                <a:srcRect/>
                <a:stretch>
                  <a:fillRect l="-7000" r="-23000" b="1000"/>
                </a:stretch>
              </a:blipFill>
              <a:ln w="19050">
                <a:solidFill>
                  <a:schemeClr val="lt1"/>
                </a:solidFill>
              </a:ln>
              <a:effectLst/>
            </c:spPr>
            <c:extLst>
              <c:ext xmlns:c16="http://schemas.microsoft.com/office/drawing/2014/chart" uri="{C3380CC4-5D6E-409C-BE32-E72D297353CC}">
                <c16:uniqueId val="{00000005-DBFB-481E-9048-456E4040C9FA}"/>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DBFB-481E-9048-456E4040C9FA}"/>
              </c:ext>
            </c:extLst>
          </c:dPt>
          <c:cat>
            <c:strRef>
              <c:f>Sheet1!$A$2:$A$5</c:f>
              <c:strCache>
                <c:ptCount val="3"/>
                <c:pt idx="0">
                  <c:v>1st Qtr</c:v>
                </c:pt>
                <c:pt idx="1">
                  <c:v>2nd Qtr</c:v>
                </c:pt>
                <c:pt idx="2">
                  <c:v>3rd Qtr</c:v>
                </c:pt>
              </c:strCache>
            </c:strRef>
          </c:cat>
          <c:val>
            <c:numRef>
              <c:f>Sheet1!$B$2:$B$5</c:f>
              <c:numCache>
                <c:formatCode>General</c:formatCode>
                <c:ptCount val="4"/>
                <c:pt idx="0">
                  <c:v>3.3333333333333335</c:v>
                </c:pt>
                <c:pt idx="1">
                  <c:v>3.3333333333333335</c:v>
                </c:pt>
                <c:pt idx="2">
                  <c:v>3.3333333333333335</c:v>
                </c:pt>
              </c:numCache>
            </c:numRef>
          </c:val>
          <c:extLst>
            <c:ext xmlns:c16="http://schemas.microsoft.com/office/drawing/2014/chart" uri="{C3380CC4-5D6E-409C-BE32-E72D297353CC}">
              <c16:uniqueId val="{00000008-DBFB-481E-9048-456E4040C9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7">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A6FA1-C6CB-4A75-800E-2D814433AAF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748787BB-D7DA-410D-979C-2CE8C1900C4D}">
      <dgm:prSet phldrT="[Text]" custT="1"/>
      <dgm:spPr/>
      <dgm:t>
        <a:bodyPr/>
        <a:lstStyle/>
        <a:p>
          <a:r>
            <a:rPr lang="en-US" sz="1200" b="1" dirty="0" smtClean="0">
              <a:solidFill>
                <a:schemeClr val="bg1"/>
              </a:solidFill>
              <a:latin typeface="+mj-lt"/>
              <a:cs typeface="Arial" panose="020B0604020202020204" pitchFamily="34" charset="0"/>
            </a:rPr>
            <a:t>Property</a:t>
          </a:r>
          <a:br>
            <a:rPr lang="en-US" sz="1200" b="1" dirty="0" smtClean="0">
              <a:solidFill>
                <a:schemeClr val="bg1"/>
              </a:solidFill>
              <a:latin typeface="+mj-lt"/>
              <a:cs typeface="Arial" panose="020B0604020202020204" pitchFamily="34" charset="0"/>
            </a:rPr>
          </a:br>
          <a:r>
            <a:rPr lang="en-US" sz="1200" b="1" dirty="0" smtClean="0">
              <a:solidFill>
                <a:schemeClr val="bg1"/>
              </a:solidFill>
              <a:latin typeface="+mj-lt"/>
              <a:cs typeface="Arial" panose="020B0604020202020204" pitchFamily="34" charset="0"/>
            </a:rPr>
            <a:t>Management</a:t>
          </a:r>
          <a:endParaRPr lang="en-US" sz="1200" b="1" dirty="0">
            <a:solidFill>
              <a:schemeClr val="bg1"/>
            </a:solidFill>
            <a:latin typeface="+mj-lt"/>
          </a:endParaRPr>
        </a:p>
      </dgm:t>
    </dgm:pt>
    <dgm:pt modelId="{A1975A60-F924-4025-840B-7CACF0A2BF99}" type="parTrans" cxnId="{5586306F-C5B6-44A0-8FCB-89A3BEA75B96}">
      <dgm:prSet/>
      <dgm:spPr/>
      <dgm:t>
        <a:bodyPr/>
        <a:lstStyle/>
        <a:p>
          <a:endParaRPr lang="en-US"/>
        </a:p>
      </dgm:t>
    </dgm:pt>
    <dgm:pt modelId="{E221E7C9-CDE9-4284-A916-4DFF74CC71CA}" type="sibTrans" cxnId="{5586306F-C5B6-44A0-8FCB-89A3BEA75B96}">
      <dgm:prSet/>
      <dgm:spPr/>
      <dgm:t>
        <a:bodyPr/>
        <a:lstStyle/>
        <a:p>
          <a:endParaRPr lang="en-US"/>
        </a:p>
      </dgm:t>
    </dgm:pt>
    <dgm:pt modelId="{23D78FE5-D819-4BD6-8934-309694890808}">
      <dgm:prSet phldrT="[Text]" custT="1"/>
      <dgm:spPr/>
      <dgm:t>
        <a:bodyPr/>
        <a:lstStyle/>
        <a:p>
          <a:r>
            <a:rPr lang="en-US" sz="1200" b="1" dirty="0" smtClean="0">
              <a:solidFill>
                <a:schemeClr val="bg1"/>
              </a:solidFill>
              <a:latin typeface="+mj-lt"/>
            </a:rPr>
            <a:t>Business &amp; </a:t>
          </a:r>
          <a:br>
            <a:rPr lang="en-US" sz="1200" b="1" dirty="0" smtClean="0">
              <a:solidFill>
                <a:schemeClr val="bg1"/>
              </a:solidFill>
              <a:latin typeface="+mj-lt"/>
            </a:rPr>
          </a:br>
          <a:r>
            <a:rPr lang="en-US" sz="1200" b="1" dirty="0" smtClean="0">
              <a:solidFill>
                <a:schemeClr val="bg1"/>
              </a:solidFill>
              <a:latin typeface="+mj-lt"/>
            </a:rPr>
            <a:t>Financial </a:t>
          </a:r>
          <a:br>
            <a:rPr lang="en-US" sz="1200" b="1" dirty="0" smtClean="0">
              <a:solidFill>
                <a:schemeClr val="bg1"/>
              </a:solidFill>
              <a:latin typeface="+mj-lt"/>
            </a:rPr>
          </a:br>
          <a:r>
            <a:rPr lang="en-US" sz="1200" b="1" dirty="0" smtClean="0">
              <a:solidFill>
                <a:schemeClr val="bg1"/>
              </a:solidFill>
              <a:latin typeface="+mj-lt"/>
            </a:rPr>
            <a:t>Management </a:t>
          </a:r>
          <a:endParaRPr lang="en-US" sz="1200" b="1" dirty="0">
            <a:solidFill>
              <a:schemeClr val="bg1"/>
            </a:solidFill>
            <a:latin typeface="+mj-lt"/>
          </a:endParaRPr>
        </a:p>
      </dgm:t>
    </dgm:pt>
    <dgm:pt modelId="{07D7AD45-29D9-43EE-98C4-411AF3D248B0}" type="parTrans" cxnId="{E78FF659-2C8E-4EF8-A41F-9A76026F092F}">
      <dgm:prSet/>
      <dgm:spPr/>
      <dgm:t>
        <a:bodyPr/>
        <a:lstStyle/>
        <a:p>
          <a:endParaRPr lang="en-US"/>
        </a:p>
      </dgm:t>
    </dgm:pt>
    <dgm:pt modelId="{DCA73AE4-D6A2-46AA-91B6-AAC73BE9A048}" type="sibTrans" cxnId="{E78FF659-2C8E-4EF8-A41F-9A76026F092F}">
      <dgm:prSet/>
      <dgm:spPr/>
      <dgm:t>
        <a:bodyPr/>
        <a:lstStyle/>
        <a:p>
          <a:endParaRPr lang="en-US"/>
        </a:p>
      </dgm:t>
    </dgm:pt>
    <dgm:pt modelId="{18F90B52-B6A7-4529-B1CE-BF014816CCA3}">
      <dgm:prSet phldrT="[Text]" custT="1"/>
      <dgm:spPr/>
      <dgm:t>
        <a:bodyPr/>
        <a:lstStyle/>
        <a:p>
          <a:r>
            <a:rPr lang="en-US" sz="1200" b="1" dirty="0" smtClean="0">
              <a:solidFill>
                <a:schemeClr val="bg1"/>
              </a:solidFill>
              <a:latin typeface="+mj-lt"/>
              <a:cs typeface="Arial" panose="020B0604020202020204" pitchFamily="34" charset="0"/>
            </a:rPr>
            <a:t>Corporate Business Office</a:t>
          </a:r>
          <a:endParaRPr lang="en-US" sz="1200" b="1" dirty="0">
            <a:solidFill>
              <a:schemeClr val="bg1"/>
            </a:solidFill>
            <a:latin typeface="+mj-lt"/>
          </a:endParaRPr>
        </a:p>
      </dgm:t>
    </dgm:pt>
    <dgm:pt modelId="{45EF9B8C-BFAF-47D3-8537-3496E85FD18D}" type="parTrans" cxnId="{25335BD9-D31C-46A9-9327-5114B7A9A37C}">
      <dgm:prSet/>
      <dgm:spPr/>
      <dgm:t>
        <a:bodyPr/>
        <a:lstStyle/>
        <a:p>
          <a:endParaRPr lang="en-US"/>
        </a:p>
      </dgm:t>
    </dgm:pt>
    <dgm:pt modelId="{B84F0732-6E58-4527-B845-DBB7B28BCF04}" type="sibTrans" cxnId="{25335BD9-D31C-46A9-9327-5114B7A9A37C}">
      <dgm:prSet/>
      <dgm:spPr/>
      <dgm:t>
        <a:bodyPr/>
        <a:lstStyle/>
        <a:p>
          <a:endParaRPr lang="en-US"/>
        </a:p>
      </dgm:t>
    </dgm:pt>
    <dgm:pt modelId="{BE8831CC-8569-40C6-A247-026AC1F1265B}">
      <dgm:prSet phldrT="[Text]" custT="1"/>
      <dgm:spPr/>
      <dgm:t>
        <a:bodyPr/>
        <a:lstStyle/>
        <a:p>
          <a:r>
            <a:rPr lang="en-US" sz="1200" b="1" dirty="0" smtClean="0">
              <a:solidFill>
                <a:schemeClr val="bg1"/>
              </a:solidFill>
              <a:latin typeface="+mj-lt"/>
              <a:cs typeface="Arial" panose="020B0604020202020204" pitchFamily="34" charset="0"/>
            </a:rPr>
            <a:t>Environmental</a:t>
          </a:r>
          <a:endParaRPr lang="en-US" sz="1200" b="1" dirty="0">
            <a:solidFill>
              <a:schemeClr val="bg1"/>
            </a:solidFill>
            <a:latin typeface="+mj-lt"/>
          </a:endParaRPr>
        </a:p>
      </dgm:t>
    </dgm:pt>
    <dgm:pt modelId="{7E664C91-7FD5-4A93-9AF9-283BB8A411AA}" type="parTrans" cxnId="{4075A880-835F-4823-9359-B74647FE28DA}">
      <dgm:prSet/>
      <dgm:spPr/>
      <dgm:t>
        <a:bodyPr/>
        <a:lstStyle/>
        <a:p>
          <a:endParaRPr lang="en-US"/>
        </a:p>
      </dgm:t>
    </dgm:pt>
    <dgm:pt modelId="{42864B60-28A1-4235-97F1-916E5A06471F}" type="sibTrans" cxnId="{4075A880-835F-4823-9359-B74647FE28DA}">
      <dgm:prSet/>
      <dgm:spPr/>
      <dgm:t>
        <a:bodyPr/>
        <a:lstStyle/>
        <a:p>
          <a:endParaRPr lang="en-US"/>
        </a:p>
      </dgm:t>
    </dgm:pt>
    <dgm:pt modelId="{AEA99401-12D7-4A4F-B81E-95BD4468444A}">
      <dgm:prSet phldrT="[Text]" custT="1"/>
      <dgm:spPr/>
      <dgm:t>
        <a:bodyPr/>
        <a:lstStyle/>
        <a:p>
          <a:r>
            <a:rPr lang="en-US" sz="1200" b="1" dirty="0" smtClean="0">
              <a:solidFill>
                <a:schemeClr val="bg1"/>
              </a:solidFill>
              <a:latin typeface="+mj-lt"/>
              <a:cs typeface="Arial" panose="020B0604020202020204" pitchFamily="34" charset="0"/>
            </a:rPr>
            <a:t>Security</a:t>
          </a:r>
          <a:endParaRPr lang="en-US" sz="1200" b="1" dirty="0">
            <a:solidFill>
              <a:schemeClr val="bg1"/>
            </a:solidFill>
            <a:latin typeface="+mj-lt"/>
          </a:endParaRPr>
        </a:p>
      </dgm:t>
    </dgm:pt>
    <dgm:pt modelId="{FF6E660A-9C4F-475F-A085-E07E66CD143C}" type="parTrans" cxnId="{8B8901B7-B1D0-4D05-821A-4B754F4D9FEF}">
      <dgm:prSet/>
      <dgm:spPr/>
      <dgm:t>
        <a:bodyPr/>
        <a:lstStyle/>
        <a:p>
          <a:endParaRPr lang="en-US"/>
        </a:p>
      </dgm:t>
    </dgm:pt>
    <dgm:pt modelId="{5545265C-C156-46DC-BF29-71C14DAEE2BD}" type="sibTrans" cxnId="{8B8901B7-B1D0-4D05-821A-4B754F4D9FEF}">
      <dgm:prSet/>
      <dgm:spPr/>
      <dgm:t>
        <a:bodyPr/>
        <a:lstStyle/>
        <a:p>
          <a:endParaRPr lang="en-US"/>
        </a:p>
      </dgm:t>
    </dgm:pt>
    <dgm:pt modelId="{E6918054-62F6-4491-88A3-7728BCFFD9B3}">
      <dgm:prSet phldrT="[Text]" custT="1"/>
      <dgm:spPr/>
      <dgm:t>
        <a:bodyPr/>
        <a:lstStyle/>
        <a:p>
          <a:r>
            <a:rPr lang="en-US" sz="1200" b="1" dirty="0" smtClean="0">
              <a:solidFill>
                <a:schemeClr val="bg1"/>
              </a:solidFill>
            </a:rPr>
            <a:t>Corporate Communications</a:t>
          </a:r>
          <a:endParaRPr lang="en-US" sz="1200" b="1" dirty="0">
            <a:solidFill>
              <a:schemeClr val="bg1"/>
            </a:solidFill>
          </a:endParaRPr>
        </a:p>
      </dgm:t>
    </dgm:pt>
    <dgm:pt modelId="{62D6E898-D210-4185-BEA2-F0F8EE8D7435}" type="parTrans" cxnId="{C83EB4B3-4649-46A3-ACC6-61E761BF6AE5}">
      <dgm:prSet/>
      <dgm:spPr/>
      <dgm:t>
        <a:bodyPr/>
        <a:lstStyle/>
        <a:p>
          <a:endParaRPr lang="en-US"/>
        </a:p>
      </dgm:t>
    </dgm:pt>
    <dgm:pt modelId="{6FB1E808-B197-483C-954C-4D8A5E7EF2B9}" type="sibTrans" cxnId="{C83EB4B3-4649-46A3-ACC6-61E761BF6AE5}">
      <dgm:prSet/>
      <dgm:spPr/>
      <dgm:t>
        <a:bodyPr/>
        <a:lstStyle/>
        <a:p>
          <a:endParaRPr lang="en-US"/>
        </a:p>
      </dgm:t>
    </dgm:pt>
    <dgm:pt modelId="{899A8BA8-2690-4390-9BA4-5EAD45AC5EF3}">
      <dgm:prSet phldrT="[Text]" custT="1"/>
      <dgm:spPr/>
      <dgm:t>
        <a:bodyPr/>
        <a:lstStyle/>
        <a:p>
          <a:r>
            <a:rPr lang="en-US" sz="1200" b="1" dirty="0" smtClean="0">
              <a:solidFill>
                <a:schemeClr val="bg1"/>
              </a:solidFill>
              <a:latin typeface="+mj-lt"/>
              <a:cs typeface="Arial" panose="020B0604020202020204" pitchFamily="34" charset="0"/>
            </a:rPr>
            <a:t>Safety</a:t>
          </a:r>
          <a:endParaRPr lang="en-US" sz="1200" b="1" dirty="0">
            <a:solidFill>
              <a:schemeClr val="bg1"/>
            </a:solidFill>
            <a:latin typeface="+mj-lt"/>
          </a:endParaRPr>
        </a:p>
      </dgm:t>
    </dgm:pt>
    <dgm:pt modelId="{850D2E10-3F90-49C4-A729-0FB265674D39}" type="parTrans" cxnId="{D398D01B-8009-4E08-A188-4BBA81D968A1}">
      <dgm:prSet/>
      <dgm:spPr/>
      <dgm:t>
        <a:bodyPr/>
        <a:lstStyle/>
        <a:p>
          <a:endParaRPr lang="en-US"/>
        </a:p>
      </dgm:t>
    </dgm:pt>
    <dgm:pt modelId="{1B1B4800-6147-47EB-A844-6DC598BC64DB}" type="sibTrans" cxnId="{D398D01B-8009-4E08-A188-4BBA81D968A1}">
      <dgm:prSet/>
      <dgm:spPr/>
      <dgm:t>
        <a:bodyPr/>
        <a:lstStyle/>
        <a:p>
          <a:endParaRPr lang="en-US"/>
        </a:p>
      </dgm:t>
    </dgm:pt>
    <dgm:pt modelId="{05F83AF6-217A-495A-AA61-3706197A42B0}">
      <dgm:prSet phldrT="[Text]" custT="1"/>
      <dgm:spPr/>
      <dgm:t>
        <a:bodyPr/>
        <a:lstStyle/>
        <a:p>
          <a:r>
            <a:rPr lang="en-US" sz="1200" b="1" dirty="0" smtClean="0">
              <a:solidFill>
                <a:schemeClr val="bg1"/>
              </a:solidFill>
              <a:latin typeface="+mj-lt"/>
            </a:rPr>
            <a:t>Human</a:t>
          </a:r>
          <a:r>
            <a:rPr lang="en-US" sz="1200" b="1" dirty="0" smtClean="0">
              <a:solidFill>
                <a:schemeClr val="tx2"/>
              </a:solidFill>
              <a:latin typeface="+mj-lt"/>
            </a:rPr>
            <a:t> </a:t>
          </a:r>
          <a:r>
            <a:rPr lang="en-US" sz="1200" b="1" dirty="0" smtClean="0">
              <a:solidFill>
                <a:schemeClr val="bg1"/>
              </a:solidFill>
              <a:latin typeface="+mj-lt"/>
            </a:rPr>
            <a:t>Resources</a:t>
          </a:r>
          <a:endParaRPr lang="en-US" sz="1200" b="1" dirty="0">
            <a:solidFill>
              <a:schemeClr val="bg1"/>
            </a:solidFill>
            <a:latin typeface="+mj-lt"/>
          </a:endParaRPr>
        </a:p>
      </dgm:t>
    </dgm:pt>
    <dgm:pt modelId="{3D737000-733A-44F5-ABAB-02738FAF4FE9}" type="parTrans" cxnId="{DECFE371-F6F2-4CBD-B509-7753BC5F6373}">
      <dgm:prSet/>
      <dgm:spPr/>
      <dgm:t>
        <a:bodyPr/>
        <a:lstStyle/>
        <a:p>
          <a:endParaRPr lang="en-US"/>
        </a:p>
      </dgm:t>
    </dgm:pt>
    <dgm:pt modelId="{E5E3D685-6ACF-4532-A9F7-8D53AA9208DE}" type="sibTrans" cxnId="{DECFE371-F6F2-4CBD-B509-7753BC5F6373}">
      <dgm:prSet/>
      <dgm:spPr/>
      <dgm:t>
        <a:bodyPr/>
        <a:lstStyle/>
        <a:p>
          <a:endParaRPr lang="en-US"/>
        </a:p>
      </dgm:t>
    </dgm:pt>
    <dgm:pt modelId="{36566F64-8C69-4CEC-9123-C59FA32298E3}">
      <dgm:prSet custT="1"/>
      <dgm:spPr/>
      <dgm:t>
        <a:bodyPr/>
        <a:lstStyle/>
        <a:p>
          <a:r>
            <a:rPr lang="en-US" sz="1200" b="1" dirty="0" smtClean="0">
              <a:solidFill>
                <a:schemeClr val="bg1"/>
              </a:solidFill>
              <a:latin typeface="+mj-lt"/>
            </a:rPr>
            <a:t>Information Technology</a:t>
          </a:r>
          <a:endParaRPr lang="en-US" sz="1200" b="1" dirty="0">
            <a:solidFill>
              <a:schemeClr val="bg1"/>
            </a:solidFill>
            <a:latin typeface="+mj-lt"/>
          </a:endParaRPr>
        </a:p>
      </dgm:t>
    </dgm:pt>
    <dgm:pt modelId="{36696055-BFEE-45C3-B638-C390B724F0B6}" type="parTrans" cxnId="{8695D600-1745-4A48-9438-A1D7CCEB28EF}">
      <dgm:prSet/>
      <dgm:spPr/>
      <dgm:t>
        <a:bodyPr/>
        <a:lstStyle/>
        <a:p>
          <a:endParaRPr lang="en-US"/>
        </a:p>
      </dgm:t>
    </dgm:pt>
    <dgm:pt modelId="{AC12EEB2-EBC2-4941-ACB2-73B069FFAE60}" type="sibTrans" cxnId="{8695D600-1745-4A48-9438-A1D7CCEB28EF}">
      <dgm:prSet/>
      <dgm:spPr/>
      <dgm:t>
        <a:bodyPr/>
        <a:lstStyle/>
        <a:p>
          <a:endParaRPr lang="en-US"/>
        </a:p>
      </dgm:t>
    </dgm:pt>
    <dgm:pt modelId="{E2C54135-E8A3-46FA-825B-49BE9B3C6A42}">
      <dgm:prSet phldrT="[Text]" custT="1"/>
      <dgm:spPr/>
      <dgm:t>
        <a:bodyPr/>
        <a:lstStyle/>
        <a:p>
          <a:r>
            <a:rPr lang="en-US" sz="1200" b="1" dirty="0" smtClean="0">
              <a:solidFill>
                <a:schemeClr val="bg1"/>
              </a:solidFill>
              <a:latin typeface="+mj-lt"/>
              <a:cs typeface="Arial" panose="020B0604020202020204" pitchFamily="34" charset="0"/>
            </a:rPr>
            <a:t>Infrastructure</a:t>
          </a:r>
          <a:endParaRPr lang="en-US" sz="1200" b="1" dirty="0">
            <a:solidFill>
              <a:schemeClr val="bg1"/>
            </a:solidFill>
            <a:latin typeface="+mj-lt"/>
          </a:endParaRPr>
        </a:p>
      </dgm:t>
    </dgm:pt>
    <dgm:pt modelId="{968868DF-4380-4A45-AC3D-7C58C6419262}" type="parTrans" cxnId="{A80FEA50-103E-4080-B9EF-47D573E1A007}">
      <dgm:prSet/>
      <dgm:spPr/>
      <dgm:t>
        <a:bodyPr/>
        <a:lstStyle/>
        <a:p>
          <a:endParaRPr lang="en-US"/>
        </a:p>
      </dgm:t>
    </dgm:pt>
    <dgm:pt modelId="{D1C05B0F-4FC0-4E10-A9E5-9995948D41E6}" type="sibTrans" cxnId="{A80FEA50-103E-4080-B9EF-47D573E1A007}">
      <dgm:prSet/>
      <dgm:spPr/>
      <dgm:t>
        <a:bodyPr/>
        <a:lstStyle/>
        <a:p>
          <a:endParaRPr lang="en-US"/>
        </a:p>
      </dgm:t>
    </dgm:pt>
    <dgm:pt modelId="{D6525E5F-D0EB-42A9-9EE1-56550504339D}">
      <dgm:prSet phldrT="[Text]" custT="1"/>
      <dgm:spPr/>
      <dgm:t>
        <a:bodyPr/>
        <a:lstStyle/>
        <a:p>
          <a:r>
            <a:rPr lang="en-US" sz="1200" b="1" dirty="0" smtClean="0">
              <a:solidFill>
                <a:schemeClr val="bg1"/>
              </a:solidFill>
              <a:latin typeface="+mj-lt"/>
              <a:cs typeface="Arial" panose="020B0604020202020204" pitchFamily="34" charset="0"/>
            </a:rPr>
            <a:t>Equal Employment Opportunity, Diversity,  &amp; Inclusion</a:t>
          </a:r>
          <a:endParaRPr lang="en-US" sz="1200" b="1" dirty="0">
            <a:solidFill>
              <a:schemeClr val="bg1"/>
            </a:solidFill>
            <a:latin typeface="+mj-lt"/>
          </a:endParaRPr>
        </a:p>
      </dgm:t>
    </dgm:pt>
    <dgm:pt modelId="{EFF6B52E-BD9F-44C3-9FCE-F7ADAE524443}" type="parTrans" cxnId="{E3D4424C-3FA5-4182-829A-D91AB3C365B9}">
      <dgm:prSet/>
      <dgm:spPr/>
      <dgm:t>
        <a:bodyPr/>
        <a:lstStyle/>
        <a:p>
          <a:endParaRPr lang="en-US"/>
        </a:p>
      </dgm:t>
    </dgm:pt>
    <dgm:pt modelId="{EE1C846D-E9AB-439E-A3B7-DF9DBAF9C4DD}" type="sibTrans" cxnId="{E3D4424C-3FA5-4182-829A-D91AB3C365B9}">
      <dgm:prSet/>
      <dgm:spPr/>
      <dgm:t>
        <a:bodyPr/>
        <a:lstStyle/>
        <a:p>
          <a:endParaRPr lang="en-US"/>
        </a:p>
      </dgm:t>
    </dgm:pt>
    <dgm:pt modelId="{02228434-F29E-4D7A-B42C-E89535F45FBB}" type="pres">
      <dgm:prSet presAssocID="{7D2A6FA1-C6CB-4A75-800E-2D814433AAF1}" presName="cycle" presStyleCnt="0">
        <dgm:presLayoutVars>
          <dgm:dir/>
          <dgm:resizeHandles val="exact"/>
        </dgm:presLayoutVars>
      </dgm:prSet>
      <dgm:spPr/>
      <dgm:t>
        <a:bodyPr/>
        <a:lstStyle/>
        <a:p>
          <a:endParaRPr lang="en-US"/>
        </a:p>
      </dgm:t>
    </dgm:pt>
    <dgm:pt modelId="{2F021E41-A1E1-4CBB-8B57-87C15BDF8D8A}" type="pres">
      <dgm:prSet presAssocID="{748787BB-D7DA-410D-979C-2CE8C1900C4D}" presName="node" presStyleLbl="node1" presStyleIdx="0" presStyleCnt="11" custScaleX="164188">
        <dgm:presLayoutVars>
          <dgm:bulletEnabled val="1"/>
        </dgm:presLayoutVars>
      </dgm:prSet>
      <dgm:spPr/>
      <dgm:t>
        <a:bodyPr/>
        <a:lstStyle/>
        <a:p>
          <a:endParaRPr lang="en-US"/>
        </a:p>
      </dgm:t>
    </dgm:pt>
    <dgm:pt modelId="{49945CF0-1520-4CA4-903A-5C8BDCFE0F2F}" type="pres">
      <dgm:prSet presAssocID="{748787BB-D7DA-410D-979C-2CE8C1900C4D}" presName="spNode" presStyleCnt="0"/>
      <dgm:spPr/>
    </dgm:pt>
    <dgm:pt modelId="{42FE0073-6AD6-4E1B-B1D8-1B5F0813DF1D}" type="pres">
      <dgm:prSet presAssocID="{E221E7C9-CDE9-4284-A916-4DFF74CC71CA}" presName="sibTrans" presStyleLbl="sibTrans1D1" presStyleIdx="0" presStyleCnt="11"/>
      <dgm:spPr/>
      <dgm:t>
        <a:bodyPr/>
        <a:lstStyle/>
        <a:p>
          <a:endParaRPr lang="en-US"/>
        </a:p>
      </dgm:t>
    </dgm:pt>
    <dgm:pt modelId="{E8B5BEB4-2501-4933-BA01-AB2FBC5C7FCC}" type="pres">
      <dgm:prSet presAssocID="{23D78FE5-D819-4BD6-8934-309694890808}" presName="node" presStyleLbl="node1" presStyleIdx="1" presStyleCnt="11" custScaleX="164188">
        <dgm:presLayoutVars>
          <dgm:bulletEnabled val="1"/>
        </dgm:presLayoutVars>
      </dgm:prSet>
      <dgm:spPr/>
      <dgm:t>
        <a:bodyPr/>
        <a:lstStyle/>
        <a:p>
          <a:endParaRPr lang="en-US"/>
        </a:p>
      </dgm:t>
    </dgm:pt>
    <dgm:pt modelId="{FB918592-80E7-4762-90E8-3A56729D9F5B}" type="pres">
      <dgm:prSet presAssocID="{23D78FE5-D819-4BD6-8934-309694890808}" presName="spNode" presStyleCnt="0"/>
      <dgm:spPr/>
    </dgm:pt>
    <dgm:pt modelId="{79747E3E-C702-42A1-BB96-25EEB53903AD}" type="pres">
      <dgm:prSet presAssocID="{DCA73AE4-D6A2-46AA-91B6-AAC73BE9A048}" presName="sibTrans" presStyleLbl="sibTrans1D1" presStyleIdx="1" presStyleCnt="11"/>
      <dgm:spPr/>
      <dgm:t>
        <a:bodyPr/>
        <a:lstStyle/>
        <a:p>
          <a:endParaRPr lang="en-US"/>
        </a:p>
      </dgm:t>
    </dgm:pt>
    <dgm:pt modelId="{C0839D82-6273-4174-ADE4-0D592F45C8F8}" type="pres">
      <dgm:prSet presAssocID="{36566F64-8C69-4CEC-9123-C59FA32298E3}" presName="node" presStyleLbl="node1" presStyleIdx="2" presStyleCnt="11" custScaleX="164188">
        <dgm:presLayoutVars>
          <dgm:bulletEnabled val="1"/>
        </dgm:presLayoutVars>
      </dgm:prSet>
      <dgm:spPr/>
      <dgm:t>
        <a:bodyPr/>
        <a:lstStyle/>
        <a:p>
          <a:endParaRPr lang="en-US"/>
        </a:p>
      </dgm:t>
    </dgm:pt>
    <dgm:pt modelId="{1A75191C-1D22-4867-86F4-44C2F8321C69}" type="pres">
      <dgm:prSet presAssocID="{36566F64-8C69-4CEC-9123-C59FA32298E3}" presName="spNode" presStyleCnt="0"/>
      <dgm:spPr/>
    </dgm:pt>
    <dgm:pt modelId="{5C547513-03B1-4B6E-93D2-37342ADAFCCD}" type="pres">
      <dgm:prSet presAssocID="{AC12EEB2-EBC2-4941-ACB2-73B069FFAE60}" presName="sibTrans" presStyleLbl="sibTrans1D1" presStyleIdx="2" presStyleCnt="11"/>
      <dgm:spPr/>
      <dgm:t>
        <a:bodyPr/>
        <a:lstStyle/>
        <a:p>
          <a:endParaRPr lang="en-US"/>
        </a:p>
      </dgm:t>
    </dgm:pt>
    <dgm:pt modelId="{8D959A94-14C2-4B74-86E8-5A94992B93A0}" type="pres">
      <dgm:prSet presAssocID="{18F90B52-B6A7-4529-B1CE-BF014816CCA3}" presName="node" presStyleLbl="node1" presStyleIdx="3" presStyleCnt="11" custScaleX="164188">
        <dgm:presLayoutVars>
          <dgm:bulletEnabled val="1"/>
        </dgm:presLayoutVars>
      </dgm:prSet>
      <dgm:spPr/>
      <dgm:t>
        <a:bodyPr/>
        <a:lstStyle/>
        <a:p>
          <a:endParaRPr lang="en-US"/>
        </a:p>
      </dgm:t>
    </dgm:pt>
    <dgm:pt modelId="{3854C31D-3061-48C1-866B-7F48F179A46B}" type="pres">
      <dgm:prSet presAssocID="{18F90B52-B6A7-4529-B1CE-BF014816CCA3}" presName="spNode" presStyleCnt="0"/>
      <dgm:spPr/>
    </dgm:pt>
    <dgm:pt modelId="{C668A49D-E961-448D-96F1-57B09654E94B}" type="pres">
      <dgm:prSet presAssocID="{B84F0732-6E58-4527-B845-DBB7B28BCF04}" presName="sibTrans" presStyleLbl="sibTrans1D1" presStyleIdx="3" presStyleCnt="11"/>
      <dgm:spPr/>
      <dgm:t>
        <a:bodyPr/>
        <a:lstStyle/>
        <a:p>
          <a:endParaRPr lang="en-US"/>
        </a:p>
      </dgm:t>
    </dgm:pt>
    <dgm:pt modelId="{4B1564F6-0F98-4E91-9C7A-6FEAEB85EDCA}" type="pres">
      <dgm:prSet presAssocID="{BE8831CC-8569-40C6-A247-026AC1F1265B}" presName="node" presStyleLbl="node1" presStyleIdx="4" presStyleCnt="11" custScaleX="164188">
        <dgm:presLayoutVars>
          <dgm:bulletEnabled val="1"/>
        </dgm:presLayoutVars>
      </dgm:prSet>
      <dgm:spPr/>
      <dgm:t>
        <a:bodyPr/>
        <a:lstStyle/>
        <a:p>
          <a:endParaRPr lang="en-US"/>
        </a:p>
      </dgm:t>
    </dgm:pt>
    <dgm:pt modelId="{2B5FABE1-71CA-4831-BED8-EE6A0EC2C11E}" type="pres">
      <dgm:prSet presAssocID="{BE8831CC-8569-40C6-A247-026AC1F1265B}" presName="spNode" presStyleCnt="0"/>
      <dgm:spPr/>
    </dgm:pt>
    <dgm:pt modelId="{A7BB7D39-B5DB-4BD0-8CE0-95DCE863AB90}" type="pres">
      <dgm:prSet presAssocID="{42864B60-28A1-4235-97F1-916E5A06471F}" presName="sibTrans" presStyleLbl="sibTrans1D1" presStyleIdx="4" presStyleCnt="11"/>
      <dgm:spPr/>
      <dgm:t>
        <a:bodyPr/>
        <a:lstStyle/>
        <a:p>
          <a:endParaRPr lang="en-US"/>
        </a:p>
      </dgm:t>
    </dgm:pt>
    <dgm:pt modelId="{1AF42838-30DC-4E36-914B-1AD210EA4275}" type="pres">
      <dgm:prSet presAssocID="{AEA99401-12D7-4A4F-B81E-95BD4468444A}" presName="node" presStyleLbl="node1" presStyleIdx="5" presStyleCnt="11" custScaleX="164188" custRadScaleRad="103608" custRadScaleInc="-42315">
        <dgm:presLayoutVars>
          <dgm:bulletEnabled val="1"/>
        </dgm:presLayoutVars>
      </dgm:prSet>
      <dgm:spPr/>
      <dgm:t>
        <a:bodyPr/>
        <a:lstStyle/>
        <a:p>
          <a:endParaRPr lang="en-US"/>
        </a:p>
      </dgm:t>
    </dgm:pt>
    <dgm:pt modelId="{791410C0-BA62-47FA-8B4F-5B79AF2425AD}" type="pres">
      <dgm:prSet presAssocID="{AEA99401-12D7-4A4F-B81E-95BD4468444A}" presName="spNode" presStyleCnt="0"/>
      <dgm:spPr/>
    </dgm:pt>
    <dgm:pt modelId="{9383CEAB-D578-4A51-BCDF-0C790EC4C312}" type="pres">
      <dgm:prSet presAssocID="{5545265C-C156-46DC-BF29-71C14DAEE2BD}" presName="sibTrans" presStyleLbl="sibTrans1D1" presStyleIdx="5" presStyleCnt="11"/>
      <dgm:spPr/>
      <dgm:t>
        <a:bodyPr/>
        <a:lstStyle/>
        <a:p>
          <a:endParaRPr lang="en-US"/>
        </a:p>
      </dgm:t>
    </dgm:pt>
    <dgm:pt modelId="{A604A69E-28A9-4D05-8526-C8B4332BE846}" type="pres">
      <dgm:prSet presAssocID="{E6918054-62F6-4491-88A3-7728BCFFD9B3}" presName="node" presStyleLbl="node1" presStyleIdx="6" presStyleCnt="11" custScaleX="164188">
        <dgm:presLayoutVars>
          <dgm:bulletEnabled val="1"/>
        </dgm:presLayoutVars>
      </dgm:prSet>
      <dgm:spPr/>
      <dgm:t>
        <a:bodyPr/>
        <a:lstStyle/>
        <a:p>
          <a:endParaRPr lang="en-US"/>
        </a:p>
      </dgm:t>
    </dgm:pt>
    <dgm:pt modelId="{2954E8DC-CA89-4B00-9A6F-83B5B46BC7E1}" type="pres">
      <dgm:prSet presAssocID="{E6918054-62F6-4491-88A3-7728BCFFD9B3}" presName="spNode" presStyleCnt="0"/>
      <dgm:spPr/>
    </dgm:pt>
    <dgm:pt modelId="{BA1AAB3F-B5DF-4A97-B921-6557ECD854B1}" type="pres">
      <dgm:prSet presAssocID="{6FB1E808-B197-483C-954C-4D8A5E7EF2B9}" presName="sibTrans" presStyleLbl="sibTrans1D1" presStyleIdx="6" presStyleCnt="11"/>
      <dgm:spPr/>
      <dgm:t>
        <a:bodyPr/>
        <a:lstStyle/>
        <a:p>
          <a:endParaRPr lang="en-US"/>
        </a:p>
      </dgm:t>
    </dgm:pt>
    <dgm:pt modelId="{B6C06349-B2ED-45C9-9234-BCBBAB534296}" type="pres">
      <dgm:prSet presAssocID="{899A8BA8-2690-4390-9BA4-5EAD45AC5EF3}" presName="node" presStyleLbl="node1" presStyleIdx="7" presStyleCnt="11" custScaleX="164188">
        <dgm:presLayoutVars>
          <dgm:bulletEnabled val="1"/>
        </dgm:presLayoutVars>
      </dgm:prSet>
      <dgm:spPr/>
      <dgm:t>
        <a:bodyPr/>
        <a:lstStyle/>
        <a:p>
          <a:endParaRPr lang="en-US"/>
        </a:p>
      </dgm:t>
    </dgm:pt>
    <dgm:pt modelId="{8FAEF7AC-B776-4C4F-BB58-C3B47D823302}" type="pres">
      <dgm:prSet presAssocID="{899A8BA8-2690-4390-9BA4-5EAD45AC5EF3}" presName="spNode" presStyleCnt="0"/>
      <dgm:spPr/>
    </dgm:pt>
    <dgm:pt modelId="{86C0F8AD-FD1F-42AD-86C0-A776FC9FEBFA}" type="pres">
      <dgm:prSet presAssocID="{1B1B4800-6147-47EB-A844-6DC598BC64DB}" presName="sibTrans" presStyleLbl="sibTrans1D1" presStyleIdx="7" presStyleCnt="11"/>
      <dgm:spPr/>
      <dgm:t>
        <a:bodyPr/>
        <a:lstStyle/>
        <a:p>
          <a:endParaRPr lang="en-US"/>
        </a:p>
      </dgm:t>
    </dgm:pt>
    <dgm:pt modelId="{BFEDE224-D1FA-45A7-8B71-3175D740644C}" type="pres">
      <dgm:prSet presAssocID="{D6525E5F-D0EB-42A9-9EE1-56550504339D}" presName="node" presStyleLbl="node1" presStyleIdx="8" presStyleCnt="11" custScaleX="216383">
        <dgm:presLayoutVars>
          <dgm:bulletEnabled val="1"/>
        </dgm:presLayoutVars>
      </dgm:prSet>
      <dgm:spPr/>
      <dgm:t>
        <a:bodyPr/>
        <a:lstStyle/>
        <a:p>
          <a:endParaRPr lang="en-US"/>
        </a:p>
      </dgm:t>
    </dgm:pt>
    <dgm:pt modelId="{CC6099D3-9EF6-4206-8E05-DA07DB7A21EA}" type="pres">
      <dgm:prSet presAssocID="{D6525E5F-D0EB-42A9-9EE1-56550504339D}" presName="spNode" presStyleCnt="0"/>
      <dgm:spPr/>
    </dgm:pt>
    <dgm:pt modelId="{C3552E66-FA4D-4DA4-98DA-F038E4E1B727}" type="pres">
      <dgm:prSet presAssocID="{EE1C846D-E9AB-439E-A3B7-DF9DBAF9C4DD}" presName="sibTrans" presStyleLbl="sibTrans1D1" presStyleIdx="8" presStyleCnt="11"/>
      <dgm:spPr/>
      <dgm:t>
        <a:bodyPr/>
        <a:lstStyle/>
        <a:p>
          <a:endParaRPr lang="en-US"/>
        </a:p>
      </dgm:t>
    </dgm:pt>
    <dgm:pt modelId="{A357A34C-49C5-4316-BEC8-8D8D7EEFFAA0}" type="pres">
      <dgm:prSet presAssocID="{E2C54135-E8A3-46FA-825B-49BE9B3C6A42}" presName="node" presStyleLbl="node1" presStyleIdx="9" presStyleCnt="11" custScaleX="164188">
        <dgm:presLayoutVars>
          <dgm:bulletEnabled val="1"/>
        </dgm:presLayoutVars>
      </dgm:prSet>
      <dgm:spPr/>
      <dgm:t>
        <a:bodyPr/>
        <a:lstStyle/>
        <a:p>
          <a:endParaRPr lang="en-US"/>
        </a:p>
      </dgm:t>
    </dgm:pt>
    <dgm:pt modelId="{CA061110-9AC8-4B5B-8BB3-CB27A5434C3F}" type="pres">
      <dgm:prSet presAssocID="{E2C54135-E8A3-46FA-825B-49BE9B3C6A42}" presName="spNode" presStyleCnt="0"/>
      <dgm:spPr/>
    </dgm:pt>
    <dgm:pt modelId="{F325B955-79A0-4634-8993-5E3305ED8B71}" type="pres">
      <dgm:prSet presAssocID="{D1C05B0F-4FC0-4E10-A9E5-9995948D41E6}" presName="sibTrans" presStyleLbl="sibTrans1D1" presStyleIdx="9" presStyleCnt="11"/>
      <dgm:spPr/>
      <dgm:t>
        <a:bodyPr/>
        <a:lstStyle/>
        <a:p>
          <a:endParaRPr lang="en-US"/>
        </a:p>
      </dgm:t>
    </dgm:pt>
    <dgm:pt modelId="{314AC76F-8BE7-441B-A174-7781E62C11A4}" type="pres">
      <dgm:prSet presAssocID="{05F83AF6-217A-495A-AA61-3706197A42B0}" presName="node" presStyleLbl="node1" presStyleIdx="10" presStyleCnt="11" custScaleX="164188">
        <dgm:presLayoutVars>
          <dgm:bulletEnabled val="1"/>
        </dgm:presLayoutVars>
      </dgm:prSet>
      <dgm:spPr/>
      <dgm:t>
        <a:bodyPr/>
        <a:lstStyle/>
        <a:p>
          <a:endParaRPr lang="en-US"/>
        </a:p>
      </dgm:t>
    </dgm:pt>
    <dgm:pt modelId="{81E3CC39-0652-4B73-ACD1-A7EF4CB8E5A1}" type="pres">
      <dgm:prSet presAssocID="{05F83AF6-217A-495A-AA61-3706197A42B0}" presName="spNode" presStyleCnt="0"/>
      <dgm:spPr/>
    </dgm:pt>
    <dgm:pt modelId="{E71D9D38-F2E7-46AE-AE9D-7BE778098B98}" type="pres">
      <dgm:prSet presAssocID="{E5E3D685-6ACF-4532-A9F7-8D53AA9208DE}" presName="sibTrans" presStyleLbl="sibTrans1D1" presStyleIdx="10" presStyleCnt="11"/>
      <dgm:spPr/>
      <dgm:t>
        <a:bodyPr/>
        <a:lstStyle/>
        <a:p>
          <a:endParaRPr lang="en-US"/>
        </a:p>
      </dgm:t>
    </dgm:pt>
  </dgm:ptLst>
  <dgm:cxnLst>
    <dgm:cxn modelId="{D685D838-AD00-4006-B9C7-F38591B4A255}" type="presOf" srcId="{BE8831CC-8569-40C6-A247-026AC1F1265B}" destId="{4B1564F6-0F98-4E91-9C7A-6FEAEB85EDCA}" srcOrd="0" destOrd="0" presId="urn:microsoft.com/office/officeart/2005/8/layout/cycle6"/>
    <dgm:cxn modelId="{105CE4D5-A051-4A64-8155-CDACB8EBC6CC}" type="presOf" srcId="{E221E7C9-CDE9-4284-A916-4DFF74CC71CA}" destId="{42FE0073-6AD6-4E1B-B1D8-1B5F0813DF1D}" srcOrd="0" destOrd="0" presId="urn:microsoft.com/office/officeart/2005/8/layout/cycle6"/>
    <dgm:cxn modelId="{BC8C86AC-744E-42C2-AA66-6B86548818D5}" type="presOf" srcId="{899A8BA8-2690-4390-9BA4-5EAD45AC5EF3}" destId="{B6C06349-B2ED-45C9-9234-BCBBAB534296}" srcOrd="0" destOrd="0" presId="urn:microsoft.com/office/officeart/2005/8/layout/cycle6"/>
    <dgm:cxn modelId="{C994033E-6B36-49EC-B120-11596E0FB884}" type="presOf" srcId="{23D78FE5-D819-4BD6-8934-309694890808}" destId="{E8B5BEB4-2501-4933-BA01-AB2FBC5C7FCC}" srcOrd="0" destOrd="0" presId="urn:microsoft.com/office/officeart/2005/8/layout/cycle6"/>
    <dgm:cxn modelId="{D398D01B-8009-4E08-A188-4BBA81D968A1}" srcId="{7D2A6FA1-C6CB-4A75-800E-2D814433AAF1}" destId="{899A8BA8-2690-4390-9BA4-5EAD45AC5EF3}" srcOrd="7" destOrd="0" parTransId="{850D2E10-3F90-49C4-A729-0FB265674D39}" sibTransId="{1B1B4800-6147-47EB-A844-6DC598BC64DB}"/>
    <dgm:cxn modelId="{DECFE371-F6F2-4CBD-B509-7753BC5F6373}" srcId="{7D2A6FA1-C6CB-4A75-800E-2D814433AAF1}" destId="{05F83AF6-217A-495A-AA61-3706197A42B0}" srcOrd="10" destOrd="0" parTransId="{3D737000-733A-44F5-ABAB-02738FAF4FE9}" sibTransId="{E5E3D685-6ACF-4532-A9F7-8D53AA9208DE}"/>
    <dgm:cxn modelId="{7D300B1D-E90F-4639-BE23-97081CD6C142}" type="presOf" srcId="{B84F0732-6E58-4527-B845-DBB7B28BCF04}" destId="{C668A49D-E961-448D-96F1-57B09654E94B}" srcOrd="0" destOrd="0" presId="urn:microsoft.com/office/officeart/2005/8/layout/cycle6"/>
    <dgm:cxn modelId="{34E2557D-B903-4B43-ADD1-F784BC750DCE}" type="presOf" srcId="{6FB1E808-B197-483C-954C-4D8A5E7EF2B9}" destId="{BA1AAB3F-B5DF-4A97-B921-6557ECD854B1}" srcOrd="0" destOrd="0" presId="urn:microsoft.com/office/officeart/2005/8/layout/cycle6"/>
    <dgm:cxn modelId="{37F8B5EB-71C2-4EBE-B8C6-BA7DE7385CFB}" type="presOf" srcId="{E5E3D685-6ACF-4532-A9F7-8D53AA9208DE}" destId="{E71D9D38-F2E7-46AE-AE9D-7BE778098B98}" srcOrd="0" destOrd="0" presId="urn:microsoft.com/office/officeart/2005/8/layout/cycle6"/>
    <dgm:cxn modelId="{8695D600-1745-4A48-9438-A1D7CCEB28EF}" srcId="{7D2A6FA1-C6CB-4A75-800E-2D814433AAF1}" destId="{36566F64-8C69-4CEC-9123-C59FA32298E3}" srcOrd="2" destOrd="0" parTransId="{36696055-BFEE-45C3-B638-C390B724F0B6}" sibTransId="{AC12EEB2-EBC2-4941-ACB2-73B069FFAE60}"/>
    <dgm:cxn modelId="{0A249022-9D0B-4275-8711-453EAB7C91D6}" type="presOf" srcId="{7D2A6FA1-C6CB-4A75-800E-2D814433AAF1}" destId="{02228434-F29E-4D7A-B42C-E89535F45FBB}" srcOrd="0" destOrd="0" presId="urn:microsoft.com/office/officeart/2005/8/layout/cycle6"/>
    <dgm:cxn modelId="{A358DC5C-0446-4DCD-9347-A199D28908DD}" type="presOf" srcId="{D1C05B0F-4FC0-4E10-A9E5-9995948D41E6}" destId="{F325B955-79A0-4634-8993-5E3305ED8B71}" srcOrd="0" destOrd="0" presId="urn:microsoft.com/office/officeart/2005/8/layout/cycle6"/>
    <dgm:cxn modelId="{ECCE84D4-23A0-405F-A6AE-04BD16601860}" type="presOf" srcId="{EE1C846D-E9AB-439E-A3B7-DF9DBAF9C4DD}" destId="{C3552E66-FA4D-4DA4-98DA-F038E4E1B727}" srcOrd="0" destOrd="0" presId="urn:microsoft.com/office/officeart/2005/8/layout/cycle6"/>
    <dgm:cxn modelId="{E3D4424C-3FA5-4182-829A-D91AB3C365B9}" srcId="{7D2A6FA1-C6CB-4A75-800E-2D814433AAF1}" destId="{D6525E5F-D0EB-42A9-9EE1-56550504339D}" srcOrd="8" destOrd="0" parTransId="{EFF6B52E-BD9F-44C3-9FCE-F7ADAE524443}" sibTransId="{EE1C846D-E9AB-439E-A3B7-DF9DBAF9C4DD}"/>
    <dgm:cxn modelId="{15A7CC77-5C8F-47F8-89D2-531E616EEC10}" type="presOf" srcId="{DCA73AE4-D6A2-46AA-91B6-AAC73BE9A048}" destId="{79747E3E-C702-42A1-BB96-25EEB53903AD}" srcOrd="0" destOrd="0" presId="urn:microsoft.com/office/officeart/2005/8/layout/cycle6"/>
    <dgm:cxn modelId="{8EF687E9-1F1D-447D-834F-FD920BED65F8}" type="presOf" srcId="{36566F64-8C69-4CEC-9123-C59FA32298E3}" destId="{C0839D82-6273-4174-ADE4-0D592F45C8F8}" srcOrd="0" destOrd="0" presId="urn:microsoft.com/office/officeart/2005/8/layout/cycle6"/>
    <dgm:cxn modelId="{3B0F769A-2863-4A3C-A0E9-880F0908E32C}" type="presOf" srcId="{18F90B52-B6A7-4529-B1CE-BF014816CCA3}" destId="{8D959A94-14C2-4B74-86E8-5A94992B93A0}" srcOrd="0" destOrd="0" presId="urn:microsoft.com/office/officeart/2005/8/layout/cycle6"/>
    <dgm:cxn modelId="{4A1E0460-055C-4159-9067-F42932B4ED3D}" type="presOf" srcId="{1B1B4800-6147-47EB-A844-6DC598BC64DB}" destId="{86C0F8AD-FD1F-42AD-86C0-A776FC9FEBFA}" srcOrd="0" destOrd="0" presId="urn:microsoft.com/office/officeart/2005/8/layout/cycle6"/>
    <dgm:cxn modelId="{8B8901B7-B1D0-4D05-821A-4B754F4D9FEF}" srcId="{7D2A6FA1-C6CB-4A75-800E-2D814433AAF1}" destId="{AEA99401-12D7-4A4F-B81E-95BD4468444A}" srcOrd="5" destOrd="0" parTransId="{FF6E660A-9C4F-475F-A085-E07E66CD143C}" sibTransId="{5545265C-C156-46DC-BF29-71C14DAEE2BD}"/>
    <dgm:cxn modelId="{C83EB4B3-4649-46A3-ACC6-61E761BF6AE5}" srcId="{7D2A6FA1-C6CB-4A75-800E-2D814433AAF1}" destId="{E6918054-62F6-4491-88A3-7728BCFFD9B3}" srcOrd="6" destOrd="0" parTransId="{62D6E898-D210-4185-BEA2-F0F8EE8D7435}" sibTransId="{6FB1E808-B197-483C-954C-4D8A5E7EF2B9}"/>
    <dgm:cxn modelId="{25335BD9-D31C-46A9-9327-5114B7A9A37C}" srcId="{7D2A6FA1-C6CB-4A75-800E-2D814433AAF1}" destId="{18F90B52-B6A7-4529-B1CE-BF014816CCA3}" srcOrd="3" destOrd="0" parTransId="{45EF9B8C-BFAF-47D3-8537-3496E85FD18D}" sibTransId="{B84F0732-6E58-4527-B845-DBB7B28BCF04}"/>
    <dgm:cxn modelId="{E5C41332-538F-4C9D-A984-B110E683FEEE}" type="presOf" srcId="{05F83AF6-217A-495A-AA61-3706197A42B0}" destId="{314AC76F-8BE7-441B-A174-7781E62C11A4}" srcOrd="0" destOrd="0" presId="urn:microsoft.com/office/officeart/2005/8/layout/cycle6"/>
    <dgm:cxn modelId="{129F6001-0834-4B32-A94C-42A8041C0469}" type="presOf" srcId="{5545265C-C156-46DC-BF29-71C14DAEE2BD}" destId="{9383CEAB-D578-4A51-BCDF-0C790EC4C312}" srcOrd="0" destOrd="0" presId="urn:microsoft.com/office/officeart/2005/8/layout/cycle6"/>
    <dgm:cxn modelId="{292502F3-0EE1-4DAA-A827-D43CB908012D}" type="presOf" srcId="{E6918054-62F6-4491-88A3-7728BCFFD9B3}" destId="{A604A69E-28A9-4D05-8526-C8B4332BE846}" srcOrd="0" destOrd="0" presId="urn:microsoft.com/office/officeart/2005/8/layout/cycle6"/>
    <dgm:cxn modelId="{A80FEA50-103E-4080-B9EF-47D573E1A007}" srcId="{7D2A6FA1-C6CB-4A75-800E-2D814433AAF1}" destId="{E2C54135-E8A3-46FA-825B-49BE9B3C6A42}" srcOrd="9" destOrd="0" parTransId="{968868DF-4380-4A45-AC3D-7C58C6419262}" sibTransId="{D1C05B0F-4FC0-4E10-A9E5-9995948D41E6}"/>
    <dgm:cxn modelId="{5586306F-C5B6-44A0-8FCB-89A3BEA75B96}" srcId="{7D2A6FA1-C6CB-4A75-800E-2D814433AAF1}" destId="{748787BB-D7DA-410D-979C-2CE8C1900C4D}" srcOrd="0" destOrd="0" parTransId="{A1975A60-F924-4025-840B-7CACF0A2BF99}" sibTransId="{E221E7C9-CDE9-4284-A916-4DFF74CC71CA}"/>
    <dgm:cxn modelId="{4075A880-835F-4823-9359-B74647FE28DA}" srcId="{7D2A6FA1-C6CB-4A75-800E-2D814433AAF1}" destId="{BE8831CC-8569-40C6-A247-026AC1F1265B}" srcOrd="4" destOrd="0" parTransId="{7E664C91-7FD5-4A93-9AF9-283BB8A411AA}" sibTransId="{42864B60-28A1-4235-97F1-916E5A06471F}"/>
    <dgm:cxn modelId="{0EDA17E4-1BAA-4091-A6B9-5D9C18A3B0F8}" type="presOf" srcId="{AC12EEB2-EBC2-4941-ACB2-73B069FFAE60}" destId="{5C547513-03B1-4B6E-93D2-37342ADAFCCD}" srcOrd="0" destOrd="0" presId="urn:microsoft.com/office/officeart/2005/8/layout/cycle6"/>
    <dgm:cxn modelId="{B05E677B-3BFF-4AF3-B087-89DDBA75BBBF}" type="presOf" srcId="{42864B60-28A1-4235-97F1-916E5A06471F}" destId="{A7BB7D39-B5DB-4BD0-8CE0-95DCE863AB90}" srcOrd="0" destOrd="0" presId="urn:microsoft.com/office/officeart/2005/8/layout/cycle6"/>
    <dgm:cxn modelId="{B977FFE8-C766-4B8D-B368-90181949209E}" type="presOf" srcId="{748787BB-D7DA-410D-979C-2CE8C1900C4D}" destId="{2F021E41-A1E1-4CBB-8B57-87C15BDF8D8A}" srcOrd="0" destOrd="0" presId="urn:microsoft.com/office/officeart/2005/8/layout/cycle6"/>
    <dgm:cxn modelId="{F8779430-1845-4227-9349-822D220F816A}" type="presOf" srcId="{D6525E5F-D0EB-42A9-9EE1-56550504339D}" destId="{BFEDE224-D1FA-45A7-8B71-3175D740644C}" srcOrd="0" destOrd="0" presId="urn:microsoft.com/office/officeart/2005/8/layout/cycle6"/>
    <dgm:cxn modelId="{1236322F-1E2B-4A93-B14C-975C23F1C6D1}" type="presOf" srcId="{E2C54135-E8A3-46FA-825B-49BE9B3C6A42}" destId="{A357A34C-49C5-4316-BEC8-8D8D7EEFFAA0}" srcOrd="0" destOrd="0" presId="urn:microsoft.com/office/officeart/2005/8/layout/cycle6"/>
    <dgm:cxn modelId="{FB0B7455-A12C-480E-A817-7339D6AC3E80}" type="presOf" srcId="{AEA99401-12D7-4A4F-B81E-95BD4468444A}" destId="{1AF42838-30DC-4E36-914B-1AD210EA4275}" srcOrd="0" destOrd="0" presId="urn:microsoft.com/office/officeart/2005/8/layout/cycle6"/>
    <dgm:cxn modelId="{E78FF659-2C8E-4EF8-A41F-9A76026F092F}" srcId="{7D2A6FA1-C6CB-4A75-800E-2D814433AAF1}" destId="{23D78FE5-D819-4BD6-8934-309694890808}" srcOrd="1" destOrd="0" parTransId="{07D7AD45-29D9-43EE-98C4-411AF3D248B0}" sibTransId="{DCA73AE4-D6A2-46AA-91B6-AAC73BE9A048}"/>
    <dgm:cxn modelId="{5D03D356-C704-4ADD-967F-51CE3B50AFC1}" type="presParOf" srcId="{02228434-F29E-4D7A-B42C-E89535F45FBB}" destId="{2F021E41-A1E1-4CBB-8B57-87C15BDF8D8A}" srcOrd="0" destOrd="0" presId="urn:microsoft.com/office/officeart/2005/8/layout/cycle6"/>
    <dgm:cxn modelId="{488EECD7-DE53-4F9A-9745-9D1BE793F9E5}" type="presParOf" srcId="{02228434-F29E-4D7A-B42C-E89535F45FBB}" destId="{49945CF0-1520-4CA4-903A-5C8BDCFE0F2F}" srcOrd="1" destOrd="0" presId="urn:microsoft.com/office/officeart/2005/8/layout/cycle6"/>
    <dgm:cxn modelId="{9E8F6E73-46BC-4E82-9C08-F4A53E392B6B}" type="presParOf" srcId="{02228434-F29E-4D7A-B42C-E89535F45FBB}" destId="{42FE0073-6AD6-4E1B-B1D8-1B5F0813DF1D}" srcOrd="2" destOrd="0" presId="urn:microsoft.com/office/officeart/2005/8/layout/cycle6"/>
    <dgm:cxn modelId="{6DD6A0E2-904C-4EA6-A50D-0EC0AC76016E}" type="presParOf" srcId="{02228434-F29E-4D7A-B42C-E89535F45FBB}" destId="{E8B5BEB4-2501-4933-BA01-AB2FBC5C7FCC}" srcOrd="3" destOrd="0" presId="urn:microsoft.com/office/officeart/2005/8/layout/cycle6"/>
    <dgm:cxn modelId="{F37AC8F4-74A1-4E25-BEB3-94FF4A49E126}" type="presParOf" srcId="{02228434-F29E-4D7A-B42C-E89535F45FBB}" destId="{FB918592-80E7-4762-90E8-3A56729D9F5B}" srcOrd="4" destOrd="0" presId="urn:microsoft.com/office/officeart/2005/8/layout/cycle6"/>
    <dgm:cxn modelId="{1903CDE9-FA3C-485D-8FFA-D937096C30A0}" type="presParOf" srcId="{02228434-F29E-4D7A-B42C-E89535F45FBB}" destId="{79747E3E-C702-42A1-BB96-25EEB53903AD}" srcOrd="5" destOrd="0" presId="urn:microsoft.com/office/officeart/2005/8/layout/cycle6"/>
    <dgm:cxn modelId="{53BA2888-39D4-49F8-92C6-7DECF9CC560D}" type="presParOf" srcId="{02228434-F29E-4D7A-B42C-E89535F45FBB}" destId="{C0839D82-6273-4174-ADE4-0D592F45C8F8}" srcOrd="6" destOrd="0" presId="urn:microsoft.com/office/officeart/2005/8/layout/cycle6"/>
    <dgm:cxn modelId="{BAAC1716-13AC-48D0-BBC5-C98E1675BDE0}" type="presParOf" srcId="{02228434-F29E-4D7A-B42C-E89535F45FBB}" destId="{1A75191C-1D22-4867-86F4-44C2F8321C69}" srcOrd="7" destOrd="0" presId="urn:microsoft.com/office/officeart/2005/8/layout/cycle6"/>
    <dgm:cxn modelId="{1259C95B-06F9-48AA-9D4D-A86FDA2A9857}" type="presParOf" srcId="{02228434-F29E-4D7A-B42C-E89535F45FBB}" destId="{5C547513-03B1-4B6E-93D2-37342ADAFCCD}" srcOrd="8" destOrd="0" presId="urn:microsoft.com/office/officeart/2005/8/layout/cycle6"/>
    <dgm:cxn modelId="{1A75A9FD-67AE-4A78-BD10-4B991393BC6E}" type="presParOf" srcId="{02228434-F29E-4D7A-B42C-E89535F45FBB}" destId="{8D959A94-14C2-4B74-86E8-5A94992B93A0}" srcOrd="9" destOrd="0" presId="urn:microsoft.com/office/officeart/2005/8/layout/cycle6"/>
    <dgm:cxn modelId="{636FD933-68F7-4EEA-B8E7-14A92EB55586}" type="presParOf" srcId="{02228434-F29E-4D7A-B42C-E89535F45FBB}" destId="{3854C31D-3061-48C1-866B-7F48F179A46B}" srcOrd="10" destOrd="0" presId="urn:microsoft.com/office/officeart/2005/8/layout/cycle6"/>
    <dgm:cxn modelId="{48A6D1C1-08D7-4680-9DF8-94E9C4E26979}" type="presParOf" srcId="{02228434-F29E-4D7A-B42C-E89535F45FBB}" destId="{C668A49D-E961-448D-96F1-57B09654E94B}" srcOrd="11" destOrd="0" presId="urn:microsoft.com/office/officeart/2005/8/layout/cycle6"/>
    <dgm:cxn modelId="{4E58A6D3-4A83-42B8-99CF-5217AB295FB4}" type="presParOf" srcId="{02228434-F29E-4D7A-B42C-E89535F45FBB}" destId="{4B1564F6-0F98-4E91-9C7A-6FEAEB85EDCA}" srcOrd="12" destOrd="0" presId="urn:microsoft.com/office/officeart/2005/8/layout/cycle6"/>
    <dgm:cxn modelId="{34DC3928-FB71-459E-8C41-E4DFD3711754}" type="presParOf" srcId="{02228434-F29E-4D7A-B42C-E89535F45FBB}" destId="{2B5FABE1-71CA-4831-BED8-EE6A0EC2C11E}" srcOrd="13" destOrd="0" presId="urn:microsoft.com/office/officeart/2005/8/layout/cycle6"/>
    <dgm:cxn modelId="{E7532171-D409-416D-BDD9-14374A073658}" type="presParOf" srcId="{02228434-F29E-4D7A-B42C-E89535F45FBB}" destId="{A7BB7D39-B5DB-4BD0-8CE0-95DCE863AB90}" srcOrd="14" destOrd="0" presId="urn:microsoft.com/office/officeart/2005/8/layout/cycle6"/>
    <dgm:cxn modelId="{62B215EB-A342-49B5-AB8C-304CDFDBBD55}" type="presParOf" srcId="{02228434-F29E-4D7A-B42C-E89535F45FBB}" destId="{1AF42838-30DC-4E36-914B-1AD210EA4275}" srcOrd="15" destOrd="0" presId="urn:microsoft.com/office/officeart/2005/8/layout/cycle6"/>
    <dgm:cxn modelId="{993B5EF2-AF97-4603-A48E-F6A2867B97EA}" type="presParOf" srcId="{02228434-F29E-4D7A-B42C-E89535F45FBB}" destId="{791410C0-BA62-47FA-8B4F-5B79AF2425AD}" srcOrd="16" destOrd="0" presId="urn:microsoft.com/office/officeart/2005/8/layout/cycle6"/>
    <dgm:cxn modelId="{0FB8C54D-FA08-489E-B2DC-A3E83A0E0163}" type="presParOf" srcId="{02228434-F29E-4D7A-B42C-E89535F45FBB}" destId="{9383CEAB-D578-4A51-BCDF-0C790EC4C312}" srcOrd="17" destOrd="0" presId="urn:microsoft.com/office/officeart/2005/8/layout/cycle6"/>
    <dgm:cxn modelId="{8E5CAF87-AE04-4515-9A0D-FC4EB4A9916C}" type="presParOf" srcId="{02228434-F29E-4D7A-B42C-E89535F45FBB}" destId="{A604A69E-28A9-4D05-8526-C8B4332BE846}" srcOrd="18" destOrd="0" presId="urn:microsoft.com/office/officeart/2005/8/layout/cycle6"/>
    <dgm:cxn modelId="{1D1855B2-C5FD-4F8E-B630-9C37317B0D0F}" type="presParOf" srcId="{02228434-F29E-4D7A-B42C-E89535F45FBB}" destId="{2954E8DC-CA89-4B00-9A6F-83B5B46BC7E1}" srcOrd="19" destOrd="0" presId="urn:microsoft.com/office/officeart/2005/8/layout/cycle6"/>
    <dgm:cxn modelId="{763B13CF-3304-4938-AF62-B9AAAE20D836}" type="presParOf" srcId="{02228434-F29E-4D7A-B42C-E89535F45FBB}" destId="{BA1AAB3F-B5DF-4A97-B921-6557ECD854B1}" srcOrd="20" destOrd="0" presId="urn:microsoft.com/office/officeart/2005/8/layout/cycle6"/>
    <dgm:cxn modelId="{9BD302E4-0443-4992-8B94-1927BAAD009A}" type="presParOf" srcId="{02228434-F29E-4D7A-B42C-E89535F45FBB}" destId="{B6C06349-B2ED-45C9-9234-BCBBAB534296}" srcOrd="21" destOrd="0" presId="urn:microsoft.com/office/officeart/2005/8/layout/cycle6"/>
    <dgm:cxn modelId="{D783E3E3-9C2C-416A-8A17-CA0111075115}" type="presParOf" srcId="{02228434-F29E-4D7A-B42C-E89535F45FBB}" destId="{8FAEF7AC-B776-4C4F-BB58-C3B47D823302}" srcOrd="22" destOrd="0" presId="urn:microsoft.com/office/officeart/2005/8/layout/cycle6"/>
    <dgm:cxn modelId="{27311586-F83D-4BC4-9C46-D08F3D425547}" type="presParOf" srcId="{02228434-F29E-4D7A-B42C-E89535F45FBB}" destId="{86C0F8AD-FD1F-42AD-86C0-A776FC9FEBFA}" srcOrd="23" destOrd="0" presId="urn:microsoft.com/office/officeart/2005/8/layout/cycle6"/>
    <dgm:cxn modelId="{753FB0DF-DA67-4467-BF2B-C474AD023FAD}" type="presParOf" srcId="{02228434-F29E-4D7A-B42C-E89535F45FBB}" destId="{BFEDE224-D1FA-45A7-8B71-3175D740644C}" srcOrd="24" destOrd="0" presId="urn:microsoft.com/office/officeart/2005/8/layout/cycle6"/>
    <dgm:cxn modelId="{5AEA1AB4-55FA-492C-9635-9226C83248FD}" type="presParOf" srcId="{02228434-F29E-4D7A-B42C-E89535F45FBB}" destId="{CC6099D3-9EF6-4206-8E05-DA07DB7A21EA}" srcOrd="25" destOrd="0" presId="urn:microsoft.com/office/officeart/2005/8/layout/cycle6"/>
    <dgm:cxn modelId="{5BCCBFBF-7936-4051-ABFA-C2AFAEE36BFA}" type="presParOf" srcId="{02228434-F29E-4D7A-B42C-E89535F45FBB}" destId="{C3552E66-FA4D-4DA4-98DA-F038E4E1B727}" srcOrd="26" destOrd="0" presId="urn:microsoft.com/office/officeart/2005/8/layout/cycle6"/>
    <dgm:cxn modelId="{ED579234-4FB0-402B-92B9-8A21DB17B6E2}" type="presParOf" srcId="{02228434-F29E-4D7A-B42C-E89535F45FBB}" destId="{A357A34C-49C5-4316-BEC8-8D8D7EEFFAA0}" srcOrd="27" destOrd="0" presId="urn:microsoft.com/office/officeart/2005/8/layout/cycle6"/>
    <dgm:cxn modelId="{EA7609E4-24F8-41FE-AEC2-4CB8C484D459}" type="presParOf" srcId="{02228434-F29E-4D7A-B42C-E89535F45FBB}" destId="{CA061110-9AC8-4B5B-8BB3-CB27A5434C3F}" srcOrd="28" destOrd="0" presId="urn:microsoft.com/office/officeart/2005/8/layout/cycle6"/>
    <dgm:cxn modelId="{D045ED12-4D42-4DBE-B550-46E753AD1DC2}" type="presParOf" srcId="{02228434-F29E-4D7A-B42C-E89535F45FBB}" destId="{F325B955-79A0-4634-8993-5E3305ED8B71}" srcOrd="29" destOrd="0" presId="urn:microsoft.com/office/officeart/2005/8/layout/cycle6"/>
    <dgm:cxn modelId="{63BE5CC5-7034-49BE-83EF-51D4E9F59195}" type="presParOf" srcId="{02228434-F29E-4D7A-B42C-E89535F45FBB}" destId="{314AC76F-8BE7-441B-A174-7781E62C11A4}" srcOrd="30" destOrd="0" presId="urn:microsoft.com/office/officeart/2005/8/layout/cycle6"/>
    <dgm:cxn modelId="{67FA0B58-6F8A-47E0-ACEA-E840D8075511}" type="presParOf" srcId="{02228434-F29E-4D7A-B42C-E89535F45FBB}" destId="{81E3CC39-0652-4B73-ACD1-A7EF4CB8E5A1}" srcOrd="31" destOrd="0" presId="urn:microsoft.com/office/officeart/2005/8/layout/cycle6"/>
    <dgm:cxn modelId="{1A36A259-2A57-42DE-A753-CE282F52A780}" type="presParOf" srcId="{02228434-F29E-4D7A-B42C-E89535F45FBB}" destId="{E71D9D38-F2E7-46AE-AE9D-7BE778098B98}" srcOrd="32"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A6FA1-C6CB-4A75-800E-2D814433AAF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3D78FE5-D819-4BD6-8934-309694890808}">
      <dgm:prSet phldrT="[Text]" custT="1"/>
      <dgm:spPr/>
      <dgm:t>
        <a:bodyPr/>
        <a:lstStyle/>
        <a:p>
          <a:r>
            <a:rPr lang="en-US" sz="1600" b="1" dirty="0" smtClean="0">
              <a:solidFill>
                <a:schemeClr val="bg1"/>
              </a:solidFill>
              <a:latin typeface="+mj-lt"/>
            </a:rPr>
            <a:t>Budget Division</a:t>
          </a:r>
          <a:endParaRPr lang="en-US" sz="1600" b="1" dirty="0">
            <a:solidFill>
              <a:schemeClr val="bg1"/>
            </a:solidFill>
            <a:latin typeface="+mj-lt"/>
          </a:endParaRPr>
        </a:p>
      </dgm:t>
    </dgm:pt>
    <dgm:pt modelId="{07D7AD45-29D9-43EE-98C4-411AF3D248B0}" type="parTrans" cxnId="{E78FF659-2C8E-4EF8-A41F-9A76026F092F}">
      <dgm:prSet/>
      <dgm:spPr/>
      <dgm:t>
        <a:bodyPr/>
        <a:lstStyle/>
        <a:p>
          <a:endParaRPr lang="en-US"/>
        </a:p>
      </dgm:t>
    </dgm:pt>
    <dgm:pt modelId="{DCA73AE4-D6A2-46AA-91B6-AAC73BE9A048}" type="sibTrans" cxnId="{E78FF659-2C8E-4EF8-A41F-9A76026F092F}">
      <dgm:prSet/>
      <dgm:spPr/>
      <dgm:t>
        <a:bodyPr/>
        <a:lstStyle/>
        <a:p>
          <a:endParaRPr lang="en-US"/>
        </a:p>
      </dgm:t>
    </dgm:pt>
    <dgm:pt modelId="{05F83AF6-217A-495A-AA61-3706197A42B0}">
      <dgm:prSet phldrT="[Text]" custT="1"/>
      <dgm:spPr/>
      <dgm:t>
        <a:bodyPr/>
        <a:lstStyle/>
        <a:p>
          <a:r>
            <a:rPr lang="en-US" sz="1600" b="1" dirty="0" smtClean="0">
              <a:solidFill>
                <a:schemeClr val="bg1"/>
              </a:solidFill>
              <a:latin typeface="+mj-lt"/>
            </a:rPr>
            <a:t>Payroll</a:t>
          </a:r>
          <a:endParaRPr lang="en-US" sz="1600" b="1" dirty="0">
            <a:solidFill>
              <a:schemeClr val="bg1"/>
            </a:solidFill>
            <a:latin typeface="+mj-lt"/>
          </a:endParaRPr>
        </a:p>
      </dgm:t>
    </dgm:pt>
    <dgm:pt modelId="{3D737000-733A-44F5-ABAB-02738FAF4FE9}" type="parTrans" cxnId="{DECFE371-F6F2-4CBD-B509-7753BC5F6373}">
      <dgm:prSet/>
      <dgm:spPr/>
      <dgm:t>
        <a:bodyPr/>
        <a:lstStyle/>
        <a:p>
          <a:endParaRPr lang="en-US"/>
        </a:p>
      </dgm:t>
    </dgm:pt>
    <dgm:pt modelId="{E5E3D685-6ACF-4532-A9F7-8D53AA9208DE}" type="sibTrans" cxnId="{DECFE371-F6F2-4CBD-B509-7753BC5F6373}">
      <dgm:prSet/>
      <dgm:spPr/>
      <dgm:t>
        <a:bodyPr/>
        <a:lstStyle/>
        <a:p>
          <a:endParaRPr lang="en-US"/>
        </a:p>
      </dgm:t>
    </dgm:pt>
    <dgm:pt modelId="{36566F64-8C69-4CEC-9123-C59FA32298E3}">
      <dgm:prSet custT="1"/>
      <dgm:spPr/>
      <dgm:t>
        <a:bodyPr/>
        <a:lstStyle/>
        <a:p>
          <a:r>
            <a:rPr lang="en-US" sz="1600" b="1" dirty="0" smtClean="0">
              <a:solidFill>
                <a:schemeClr val="bg1"/>
              </a:solidFill>
              <a:latin typeface="+mj-lt"/>
            </a:rPr>
            <a:t>Accounting Division</a:t>
          </a:r>
          <a:endParaRPr lang="en-US" sz="1600" b="1" dirty="0">
            <a:solidFill>
              <a:schemeClr val="bg1"/>
            </a:solidFill>
            <a:latin typeface="+mj-lt"/>
          </a:endParaRPr>
        </a:p>
      </dgm:t>
    </dgm:pt>
    <dgm:pt modelId="{36696055-BFEE-45C3-B638-C390B724F0B6}" type="parTrans" cxnId="{8695D600-1745-4A48-9438-A1D7CCEB28EF}">
      <dgm:prSet/>
      <dgm:spPr/>
      <dgm:t>
        <a:bodyPr/>
        <a:lstStyle/>
        <a:p>
          <a:endParaRPr lang="en-US"/>
        </a:p>
      </dgm:t>
    </dgm:pt>
    <dgm:pt modelId="{AC12EEB2-EBC2-4941-ACB2-73B069FFAE60}" type="sibTrans" cxnId="{8695D600-1745-4A48-9438-A1D7CCEB28EF}">
      <dgm:prSet/>
      <dgm:spPr/>
      <dgm:t>
        <a:bodyPr/>
        <a:lstStyle/>
        <a:p>
          <a:endParaRPr lang="en-US"/>
        </a:p>
      </dgm:t>
    </dgm:pt>
    <dgm:pt modelId="{BE8831CC-8569-40C6-A247-026AC1F1265B}">
      <dgm:prSet phldrT="[Text]" custT="1"/>
      <dgm:spPr/>
      <dgm:t>
        <a:bodyPr/>
        <a:lstStyle/>
        <a:p>
          <a:r>
            <a:rPr lang="en-US" sz="1600" b="1" dirty="0" smtClean="0">
              <a:solidFill>
                <a:schemeClr val="bg1"/>
              </a:solidFill>
              <a:latin typeface="+mj-lt"/>
              <a:cs typeface="Arial" panose="020B0604020202020204" pitchFamily="34" charset="0"/>
            </a:rPr>
            <a:t>Travel Services</a:t>
          </a:r>
          <a:endParaRPr lang="en-US" sz="1600" b="1" dirty="0">
            <a:solidFill>
              <a:schemeClr val="bg1"/>
            </a:solidFill>
            <a:latin typeface="+mj-lt"/>
          </a:endParaRPr>
        </a:p>
      </dgm:t>
    </dgm:pt>
    <dgm:pt modelId="{42864B60-28A1-4235-97F1-916E5A06471F}" type="sibTrans" cxnId="{4075A880-835F-4823-9359-B74647FE28DA}">
      <dgm:prSet/>
      <dgm:spPr/>
      <dgm:t>
        <a:bodyPr/>
        <a:lstStyle/>
        <a:p>
          <a:endParaRPr lang="en-US"/>
        </a:p>
      </dgm:t>
    </dgm:pt>
    <dgm:pt modelId="{7E664C91-7FD5-4A93-9AF9-283BB8A411AA}" type="parTrans" cxnId="{4075A880-835F-4823-9359-B74647FE28DA}">
      <dgm:prSet/>
      <dgm:spPr/>
      <dgm:t>
        <a:bodyPr/>
        <a:lstStyle/>
        <a:p>
          <a:endParaRPr lang="en-US"/>
        </a:p>
      </dgm:t>
    </dgm:pt>
    <dgm:pt modelId="{02228434-F29E-4D7A-B42C-E89535F45FBB}" type="pres">
      <dgm:prSet presAssocID="{7D2A6FA1-C6CB-4A75-800E-2D814433AAF1}" presName="cycle" presStyleCnt="0">
        <dgm:presLayoutVars>
          <dgm:dir/>
          <dgm:resizeHandles val="exact"/>
        </dgm:presLayoutVars>
      </dgm:prSet>
      <dgm:spPr/>
      <dgm:t>
        <a:bodyPr/>
        <a:lstStyle/>
        <a:p>
          <a:endParaRPr lang="en-US"/>
        </a:p>
      </dgm:t>
    </dgm:pt>
    <dgm:pt modelId="{E8B5BEB4-2501-4933-BA01-AB2FBC5C7FCC}" type="pres">
      <dgm:prSet presAssocID="{23D78FE5-D819-4BD6-8934-309694890808}" presName="node" presStyleLbl="node1" presStyleIdx="0" presStyleCnt="4" custScaleX="105363" custScaleY="77833" custRadScaleRad="114426" custRadScaleInc="14523">
        <dgm:presLayoutVars>
          <dgm:bulletEnabled val="1"/>
        </dgm:presLayoutVars>
      </dgm:prSet>
      <dgm:spPr/>
      <dgm:t>
        <a:bodyPr/>
        <a:lstStyle/>
        <a:p>
          <a:endParaRPr lang="en-US"/>
        </a:p>
      </dgm:t>
    </dgm:pt>
    <dgm:pt modelId="{FB918592-80E7-4762-90E8-3A56729D9F5B}" type="pres">
      <dgm:prSet presAssocID="{23D78FE5-D819-4BD6-8934-309694890808}" presName="spNode" presStyleCnt="0"/>
      <dgm:spPr/>
    </dgm:pt>
    <dgm:pt modelId="{79747E3E-C702-42A1-BB96-25EEB53903AD}" type="pres">
      <dgm:prSet presAssocID="{DCA73AE4-D6A2-46AA-91B6-AAC73BE9A048}" presName="sibTrans" presStyleLbl="sibTrans1D1" presStyleIdx="0" presStyleCnt="4"/>
      <dgm:spPr/>
      <dgm:t>
        <a:bodyPr/>
        <a:lstStyle/>
        <a:p>
          <a:endParaRPr lang="en-US"/>
        </a:p>
      </dgm:t>
    </dgm:pt>
    <dgm:pt modelId="{C0839D82-6273-4174-ADE4-0D592F45C8F8}" type="pres">
      <dgm:prSet presAssocID="{36566F64-8C69-4CEC-9123-C59FA32298E3}" presName="node" presStyleLbl="node1" presStyleIdx="1" presStyleCnt="4" custScaleX="86578" custScaleY="81928" custRadScaleRad="116538" custRadScaleInc="2035">
        <dgm:presLayoutVars>
          <dgm:bulletEnabled val="1"/>
        </dgm:presLayoutVars>
      </dgm:prSet>
      <dgm:spPr/>
      <dgm:t>
        <a:bodyPr/>
        <a:lstStyle/>
        <a:p>
          <a:endParaRPr lang="en-US"/>
        </a:p>
      </dgm:t>
    </dgm:pt>
    <dgm:pt modelId="{1A75191C-1D22-4867-86F4-44C2F8321C69}" type="pres">
      <dgm:prSet presAssocID="{36566F64-8C69-4CEC-9123-C59FA32298E3}" presName="spNode" presStyleCnt="0"/>
      <dgm:spPr/>
    </dgm:pt>
    <dgm:pt modelId="{5C547513-03B1-4B6E-93D2-37342ADAFCCD}" type="pres">
      <dgm:prSet presAssocID="{AC12EEB2-EBC2-4941-ACB2-73B069FFAE60}" presName="sibTrans" presStyleLbl="sibTrans1D1" presStyleIdx="1" presStyleCnt="4"/>
      <dgm:spPr/>
      <dgm:t>
        <a:bodyPr/>
        <a:lstStyle/>
        <a:p>
          <a:endParaRPr lang="en-US"/>
        </a:p>
      </dgm:t>
    </dgm:pt>
    <dgm:pt modelId="{4B1564F6-0F98-4E91-9C7A-6FEAEB85EDCA}" type="pres">
      <dgm:prSet presAssocID="{BE8831CC-8569-40C6-A247-026AC1F1265B}" presName="node" presStyleLbl="node1" presStyleIdx="2" presStyleCnt="4" custScaleX="88295" custScaleY="69680" custRadScaleRad="109176" custRadScaleInc="-15780">
        <dgm:presLayoutVars>
          <dgm:bulletEnabled val="1"/>
        </dgm:presLayoutVars>
      </dgm:prSet>
      <dgm:spPr/>
      <dgm:t>
        <a:bodyPr/>
        <a:lstStyle/>
        <a:p>
          <a:endParaRPr lang="en-US"/>
        </a:p>
      </dgm:t>
    </dgm:pt>
    <dgm:pt modelId="{2B5FABE1-71CA-4831-BED8-EE6A0EC2C11E}" type="pres">
      <dgm:prSet presAssocID="{BE8831CC-8569-40C6-A247-026AC1F1265B}" presName="spNode" presStyleCnt="0"/>
      <dgm:spPr/>
    </dgm:pt>
    <dgm:pt modelId="{A7BB7D39-B5DB-4BD0-8CE0-95DCE863AB90}" type="pres">
      <dgm:prSet presAssocID="{42864B60-28A1-4235-97F1-916E5A06471F}" presName="sibTrans" presStyleLbl="sibTrans1D1" presStyleIdx="2" presStyleCnt="4"/>
      <dgm:spPr/>
      <dgm:t>
        <a:bodyPr/>
        <a:lstStyle/>
        <a:p>
          <a:endParaRPr lang="en-US"/>
        </a:p>
      </dgm:t>
    </dgm:pt>
    <dgm:pt modelId="{314AC76F-8BE7-441B-A174-7781E62C11A4}" type="pres">
      <dgm:prSet presAssocID="{05F83AF6-217A-495A-AA61-3706197A42B0}" presName="node" presStyleLbl="node1" presStyleIdx="3" presStyleCnt="4" custScaleX="81371" custScaleY="73478" custRadScaleRad="111532" custRadScaleInc="868">
        <dgm:presLayoutVars>
          <dgm:bulletEnabled val="1"/>
        </dgm:presLayoutVars>
      </dgm:prSet>
      <dgm:spPr/>
      <dgm:t>
        <a:bodyPr/>
        <a:lstStyle/>
        <a:p>
          <a:endParaRPr lang="en-US"/>
        </a:p>
      </dgm:t>
    </dgm:pt>
    <dgm:pt modelId="{81E3CC39-0652-4B73-ACD1-A7EF4CB8E5A1}" type="pres">
      <dgm:prSet presAssocID="{05F83AF6-217A-495A-AA61-3706197A42B0}" presName="spNode" presStyleCnt="0"/>
      <dgm:spPr/>
    </dgm:pt>
    <dgm:pt modelId="{E71D9D38-F2E7-46AE-AE9D-7BE778098B98}" type="pres">
      <dgm:prSet presAssocID="{E5E3D685-6ACF-4532-A9F7-8D53AA9208DE}" presName="sibTrans" presStyleLbl="sibTrans1D1" presStyleIdx="3" presStyleCnt="4"/>
      <dgm:spPr/>
      <dgm:t>
        <a:bodyPr/>
        <a:lstStyle/>
        <a:p>
          <a:endParaRPr lang="en-US"/>
        </a:p>
      </dgm:t>
    </dgm:pt>
  </dgm:ptLst>
  <dgm:cxnLst>
    <dgm:cxn modelId="{DECFE371-F6F2-4CBD-B509-7753BC5F6373}" srcId="{7D2A6FA1-C6CB-4A75-800E-2D814433AAF1}" destId="{05F83AF6-217A-495A-AA61-3706197A42B0}" srcOrd="3" destOrd="0" parTransId="{3D737000-733A-44F5-ABAB-02738FAF4FE9}" sibTransId="{E5E3D685-6ACF-4532-A9F7-8D53AA9208DE}"/>
    <dgm:cxn modelId="{B05E677B-3BFF-4AF3-B087-89DDBA75BBBF}" type="presOf" srcId="{42864B60-28A1-4235-97F1-916E5A06471F}" destId="{A7BB7D39-B5DB-4BD0-8CE0-95DCE863AB90}" srcOrd="0" destOrd="0" presId="urn:microsoft.com/office/officeart/2005/8/layout/cycle6"/>
    <dgm:cxn modelId="{4075A880-835F-4823-9359-B74647FE28DA}" srcId="{7D2A6FA1-C6CB-4A75-800E-2D814433AAF1}" destId="{BE8831CC-8569-40C6-A247-026AC1F1265B}" srcOrd="2" destOrd="0" parTransId="{7E664C91-7FD5-4A93-9AF9-283BB8A411AA}" sibTransId="{42864B60-28A1-4235-97F1-916E5A06471F}"/>
    <dgm:cxn modelId="{0A249022-9D0B-4275-8711-453EAB7C91D6}" type="presOf" srcId="{7D2A6FA1-C6CB-4A75-800E-2D814433AAF1}" destId="{02228434-F29E-4D7A-B42C-E89535F45FBB}" srcOrd="0" destOrd="0" presId="urn:microsoft.com/office/officeart/2005/8/layout/cycle6"/>
    <dgm:cxn modelId="{8EF687E9-1F1D-447D-834F-FD920BED65F8}" type="presOf" srcId="{36566F64-8C69-4CEC-9123-C59FA32298E3}" destId="{C0839D82-6273-4174-ADE4-0D592F45C8F8}" srcOrd="0" destOrd="0" presId="urn:microsoft.com/office/officeart/2005/8/layout/cycle6"/>
    <dgm:cxn modelId="{C994033E-6B36-49EC-B120-11596E0FB884}" type="presOf" srcId="{23D78FE5-D819-4BD6-8934-309694890808}" destId="{E8B5BEB4-2501-4933-BA01-AB2FBC5C7FCC}" srcOrd="0" destOrd="0" presId="urn:microsoft.com/office/officeart/2005/8/layout/cycle6"/>
    <dgm:cxn modelId="{D685D838-AD00-4006-B9C7-F38591B4A255}" type="presOf" srcId="{BE8831CC-8569-40C6-A247-026AC1F1265B}" destId="{4B1564F6-0F98-4E91-9C7A-6FEAEB85EDCA}" srcOrd="0" destOrd="0" presId="urn:microsoft.com/office/officeart/2005/8/layout/cycle6"/>
    <dgm:cxn modelId="{37F8B5EB-71C2-4EBE-B8C6-BA7DE7385CFB}" type="presOf" srcId="{E5E3D685-6ACF-4532-A9F7-8D53AA9208DE}" destId="{E71D9D38-F2E7-46AE-AE9D-7BE778098B98}" srcOrd="0" destOrd="0" presId="urn:microsoft.com/office/officeart/2005/8/layout/cycle6"/>
    <dgm:cxn modelId="{E5C41332-538F-4C9D-A984-B110E683FEEE}" type="presOf" srcId="{05F83AF6-217A-495A-AA61-3706197A42B0}" destId="{314AC76F-8BE7-441B-A174-7781E62C11A4}" srcOrd="0" destOrd="0" presId="urn:microsoft.com/office/officeart/2005/8/layout/cycle6"/>
    <dgm:cxn modelId="{0EDA17E4-1BAA-4091-A6B9-5D9C18A3B0F8}" type="presOf" srcId="{AC12EEB2-EBC2-4941-ACB2-73B069FFAE60}" destId="{5C547513-03B1-4B6E-93D2-37342ADAFCCD}" srcOrd="0" destOrd="0" presId="urn:microsoft.com/office/officeart/2005/8/layout/cycle6"/>
    <dgm:cxn modelId="{15A7CC77-5C8F-47F8-89D2-531E616EEC10}" type="presOf" srcId="{DCA73AE4-D6A2-46AA-91B6-AAC73BE9A048}" destId="{79747E3E-C702-42A1-BB96-25EEB53903AD}" srcOrd="0" destOrd="0" presId="urn:microsoft.com/office/officeart/2005/8/layout/cycle6"/>
    <dgm:cxn modelId="{E78FF659-2C8E-4EF8-A41F-9A76026F092F}" srcId="{7D2A6FA1-C6CB-4A75-800E-2D814433AAF1}" destId="{23D78FE5-D819-4BD6-8934-309694890808}" srcOrd="0" destOrd="0" parTransId="{07D7AD45-29D9-43EE-98C4-411AF3D248B0}" sibTransId="{DCA73AE4-D6A2-46AA-91B6-AAC73BE9A048}"/>
    <dgm:cxn modelId="{8695D600-1745-4A48-9438-A1D7CCEB28EF}" srcId="{7D2A6FA1-C6CB-4A75-800E-2D814433AAF1}" destId="{36566F64-8C69-4CEC-9123-C59FA32298E3}" srcOrd="1" destOrd="0" parTransId="{36696055-BFEE-45C3-B638-C390B724F0B6}" sibTransId="{AC12EEB2-EBC2-4941-ACB2-73B069FFAE60}"/>
    <dgm:cxn modelId="{6DD6A0E2-904C-4EA6-A50D-0EC0AC76016E}" type="presParOf" srcId="{02228434-F29E-4D7A-B42C-E89535F45FBB}" destId="{E8B5BEB4-2501-4933-BA01-AB2FBC5C7FCC}" srcOrd="0" destOrd="0" presId="urn:microsoft.com/office/officeart/2005/8/layout/cycle6"/>
    <dgm:cxn modelId="{F37AC8F4-74A1-4E25-BEB3-94FF4A49E126}" type="presParOf" srcId="{02228434-F29E-4D7A-B42C-E89535F45FBB}" destId="{FB918592-80E7-4762-90E8-3A56729D9F5B}" srcOrd="1" destOrd="0" presId="urn:microsoft.com/office/officeart/2005/8/layout/cycle6"/>
    <dgm:cxn modelId="{1903CDE9-FA3C-485D-8FFA-D937096C30A0}" type="presParOf" srcId="{02228434-F29E-4D7A-B42C-E89535F45FBB}" destId="{79747E3E-C702-42A1-BB96-25EEB53903AD}" srcOrd="2" destOrd="0" presId="urn:microsoft.com/office/officeart/2005/8/layout/cycle6"/>
    <dgm:cxn modelId="{53BA2888-39D4-49F8-92C6-7DECF9CC560D}" type="presParOf" srcId="{02228434-F29E-4D7A-B42C-E89535F45FBB}" destId="{C0839D82-6273-4174-ADE4-0D592F45C8F8}" srcOrd="3" destOrd="0" presId="urn:microsoft.com/office/officeart/2005/8/layout/cycle6"/>
    <dgm:cxn modelId="{BAAC1716-13AC-48D0-BBC5-C98E1675BDE0}" type="presParOf" srcId="{02228434-F29E-4D7A-B42C-E89535F45FBB}" destId="{1A75191C-1D22-4867-86F4-44C2F8321C69}" srcOrd="4" destOrd="0" presId="urn:microsoft.com/office/officeart/2005/8/layout/cycle6"/>
    <dgm:cxn modelId="{1259C95B-06F9-48AA-9D4D-A86FDA2A9857}" type="presParOf" srcId="{02228434-F29E-4D7A-B42C-E89535F45FBB}" destId="{5C547513-03B1-4B6E-93D2-37342ADAFCCD}" srcOrd="5" destOrd="0" presId="urn:microsoft.com/office/officeart/2005/8/layout/cycle6"/>
    <dgm:cxn modelId="{4E58A6D3-4A83-42B8-99CF-5217AB295FB4}" type="presParOf" srcId="{02228434-F29E-4D7A-B42C-E89535F45FBB}" destId="{4B1564F6-0F98-4E91-9C7A-6FEAEB85EDCA}" srcOrd="6" destOrd="0" presId="urn:microsoft.com/office/officeart/2005/8/layout/cycle6"/>
    <dgm:cxn modelId="{34DC3928-FB71-459E-8C41-E4DFD3711754}" type="presParOf" srcId="{02228434-F29E-4D7A-B42C-E89535F45FBB}" destId="{2B5FABE1-71CA-4831-BED8-EE6A0EC2C11E}" srcOrd="7" destOrd="0" presId="urn:microsoft.com/office/officeart/2005/8/layout/cycle6"/>
    <dgm:cxn modelId="{E7532171-D409-416D-BDD9-14374A073658}" type="presParOf" srcId="{02228434-F29E-4D7A-B42C-E89535F45FBB}" destId="{A7BB7D39-B5DB-4BD0-8CE0-95DCE863AB90}" srcOrd="8" destOrd="0" presId="urn:microsoft.com/office/officeart/2005/8/layout/cycle6"/>
    <dgm:cxn modelId="{63BE5CC5-7034-49BE-83EF-51D4E9F59195}" type="presParOf" srcId="{02228434-F29E-4D7A-B42C-E89535F45FBB}" destId="{314AC76F-8BE7-441B-A174-7781E62C11A4}" srcOrd="9" destOrd="0" presId="urn:microsoft.com/office/officeart/2005/8/layout/cycle6"/>
    <dgm:cxn modelId="{67FA0B58-6F8A-47E0-ACEA-E840D8075511}" type="presParOf" srcId="{02228434-F29E-4D7A-B42C-E89535F45FBB}" destId="{81E3CC39-0652-4B73-ACD1-A7EF4CB8E5A1}" srcOrd="10" destOrd="0" presId="urn:microsoft.com/office/officeart/2005/8/layout/cycle6"/>
    <dgm:cxn modelId="{1A36A259-2A57-42DE-A753-CE282F52A780}" type="presParOf" srcId="{02228434-F29E-4D7A-B42C-E89535F45FBB}" destId="{E71D9D38-F2E7-46AE-AE9D-7BE778098B98}"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A6FA1-C6CB-4A75-800E-2D814433AAF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3D78FE5-D819-4BD6-8934-309694890808}">
      <dgm:prSet phldrT="[Text]" custT="1"/>
      <dgm:spPr/>
      <dgm:t>
        <a:bodyPr/>
        <a:lstStyle/>
        <a:p>
          <a:r>
            <a:rPr lang="en-US" sz="1600" b="1" dirty="0" smtClean="0">
              <a:solidFill>
                <a:schemeClr val="bg1"/>
              </a:solidFill>
              <a:latin typeface="+mj-lt"/>
            </a:rPr>
            <a:t>Spectrum Warfare Contracts</a:t>
          </a:r>
          <a:endParaRPr lang="en-US" sz="1600" b="1" dirty="0">
            <a:solidFill>
              <a:schemeClr val="bg1"/>
            </a:solidFill>
            <a:latin typeface="+mj-lt"/>
          </a:endParaRPr>
        </a:p>
      </dgm:t>
    </dgm:pt>
    <dgm:pt modelId="{07D7AD45-29D9-43EE-98C4-411AF3D248B0}" type="parTrans" cxnId="{E78FF659-2C8E-4EF8-A41F-9A76026F092F}">
      <dgm:prSet/>
      <dgm:spPr/>
      <dgm:t>
        <a:bodyPr/>
        <a:lstStyle/>
        <a:p>
          <a:endParaRPr lang="en-US"/>
        </a:p>
      </dgm:t>
    </dgm:pt>
    <dgm:pt modelId="{DCA73AE4-D6A2-46AA-91B6-AAC73BE9A048}" type="sibTrans" cxnId="{E78FF659-2C8E-4EF8-A41F-9A76026F092F}">
      <dgm:prSet/>
      <dgm:spPr/>
      <dgm:t>
        <a:bodyPr/>
        <a:lstStyle/>
        <a:p>
          <a:endParaRPr lang="en-US"/>
        </a:p>
      </dgm:t>
    </dgm:pt>
    <dgm:pt modelId="{05F83AF6-217A-495A-AA61-3706197A42B0}">
      <dgm:prSet phldrT="[Text]" custT="1"/>
      <dgm:spPr/>
      <dgm:t>
        <a:bodyPr/>
        <a:lstStyle/>
        <a:p>
          <a:r>
            <a:rPr lang="en-US" sz="1600" b="1" dirty="0" smtClean="0">
              <a:solidFill>
                <a:schemeClr val="bg1"/>
              </a:solidFill>
              <a:latin typeface="+mj-lt"/>
            </a:rPr>
            <a:t>Acquisition Policy and Oversight</a:t>
          </a:r>
          <a:endParaRPr lang="en-US" sz="1600" b="1" dirty="0">
            <a:solidFill>
              <a:schemeClr val="bg1"/>
            </a:solidFill>
            <a:latin typeface="+mj-lt"/>
          </a:endParaRPr>
        </a:p>
      </dgm:t>
    </dgm:pt>
    <dgm:pt modelId="{3D737000-733A-44F5-ABAB-02738FAF4FE9}" type="parTrans" cxnId="{DECFE371-F6F2-4CBD-B509-7753BC5F6373}">
      <dgm:prSet/>
      <dgm:spPr/>
      <dgm:t>
        <a:bodyPr/>
        <a:lstStyle/>
        <a:p>
          <a:endParaRPr lang="en-US"/>
        </a:p>
      </dgm:t>
    </dgm:pt>
    <dgm:pt modelId="{E5E3D685-6ACF-4532-A9F7-8D53AA9208DE}" type="sibTrans" cxnId="{DECFE371-F6F2-4CBD-B509-7753BC5F6373}">
      <dgm:prSet/>
      <dgm:spPr/>
      <dgm:t>
        <a:bodyPr/>
        <a:lstStyle/>
        <a:p>
          <a:endParaRPr lang="en-US"/>
        </a:p>
      </dgm:t>
    </dgm:pt>
    <dgm:pt modelId="{36566F64-8C69-4CEC-9123-C59FA32298E3}">
      <dgm:prSet custT="1"/>
      <dgm:spPr/>
      <dgm:t>
        <a:bodyPr/>
        <a:lstStyle/>
        <a:p>
          <a:r>
            <a:rPr lang="en-US" sz="1600" b="1" dirty="0" smtClean="0">
              <a:solidFill>
                <a:schemeClr val="bg1"/>
              </a:solidFill>
              <a:latin typeface="+mj-lt"/>
            </a:rPr>
            <a:t>Expeditionary Contracts</a:t>
          </a:r>
          <a:endParaRPr lang="en-US" sz="1600" b="1" dirty="0">
            <a:solidFill>
              <a:schemeClr val="bg1"/>
            </a:solidFill>
            <a:latin typeface="+mj-lt"/>
          </a:endParaRPr>
        </a:p>
      </dgm:t>
    </dgm:pt>
    <dgm:pt modelId="{36696055-BFEE-45C3-B638-C390B724F0B6}" type="parTrans" cxnId="{8695D600-1745-4A48-9438-A1D7CCEB28EF}">
      <dgm:prSet/>
      <dgm:spPr/>
      <dgm:t>
        <a:bodyPr/>
        <a:lstStyle/>
        <a:p>
          <a:endParaRPr lang="en-US"/>
        </a:p>
      </dgm:t>
    </dgm:pt>
    <dgm:pt modelId="{AC12EEB2-EBC2-4941-ACB2-73B069FFAE60}" type="sibTrans" cxnId="{8695D600-1745-4A48-9438-A1D7CCEB28EF}">
      <dgm:prSet/>
      <dgm:spPr/>
      <dgm:t>
        <a:bodyPr/>
        <a:lstStyle/>
        <a:p>
          <a:endParaRPr lang="en-US"/>
        </a:p>
      </dgm:t>
    </dgm:pt>
    <dgm:pt modelId="{BE8831CC-8569-40C6-A247-026AC1F1265B}">
      <dgm:prSet phldrT="[Text]" custT="1"/>
      <dgm:spPr/>
      <dgm:t>
        <a:bodyPr/>
        <a:lstStyle/>
        <a:p>
          <a:r>
            <a:rPr lang="en-US" sz="1600" b="1" dirty="0" smtClean="0">
              <a:solidFill>
                <a:schemeClr val="bg1"/>
              </a:solidFill>
              <a:latin typeface="+mj-lt"/>
              <a:cs typeface="Arial" panose="020B0604020202020204" pitchFamily="34" charset="0"/>
            </a:rPr>
            <a:t>Global Deterrence &amp; Defense Contracts</a:t>
          </a:r>
          <a:endParaRPr lang="en-US" sz="1600" b="1" dirty="0">
            <a:solidFill>
              <a:schemeClr val="bg1"/>
            </a:solidFill>
            <a:latin typeface="+mj-lt"/>
          </a:endParaRPr>
        </a:p>
      </dgm:t>
    </dgm:pt>
    <dgm:pt modelId="{42864B60-28A1-4235-97F1-916E5A06471F}" type="sibTrans" cxnId="{4075A880-835F-4823-9359-B74647FE28DA}">
      <dgm:prSet/>
      <dgm:spPr/>
      <dgm:t>
        <a:bodyPr/>
        <a:lstStyle/>
        <a:p>
          <a:endParaRPr lang="en-US"/>
        </a:p>
      </dgm:t>
    </dgm:pt>
    <dgm:pt modelId="{7E664C91-7FD5-4A93-9AF9-283BB8A411AA}" type="parTrans" cxnId="{4075A880-835F-4823-9359-B74647FE28DA}">
      <dgm:prSet/>
      <dgm:spPr/>
      <dgm:t>
        <a:bodyPr/>
        <a:lstStyle/>
        <a:p>
          <a:endParaRPr lang="en-US"/>
        </a:p>
      </dgm:t>
    </dgm:pt>
    <dgm:pt modelId="{02228434-F29E-4D7A-B42C-E89535F45FBB}" type="pres">
      <dgm:prSet presAssocID="{7D2A6FA1-C6CB-4A75-800E-2D814433AAF1}" presName="cycle" presStyleCnt="0">
        <dgm:presLayoutVars>
          <dgm:dir/>
          <dgm:resizeHandles val="exact"/>
        </dgm:presLayoutVars>
      </dgm:prSet>
      <dgm:spPr/>
      <dgm:t>
        <a:bodyPr/>
        <a:lstStyle/>
        <a:p>
          <a:endParaRPr lang="en-US"/>
        </a:p>
      </dgm:t>
    </dgm:pt>
    <dgm:pt modelId="{E8B5BEB4-2501-4933-BA01-AB2FBC5C7FCC}" type="pres">
      <dgm:prSet presAssocID="{23D78FE5-D819-4BD6-8934-309694890808}" presName="node" presStyleLbl="node1" presStyleIdx="0" presStyleCnt="4" custScaleX="105363" custScaleY="77833" custRadScaleRad="114426" custRadScaleInc="14523">
        <dgm:presLayoutVars>
          <dgm:bulletEnabled val="1"/>
        </dgm:presLayoutVars>
      </dgm:prSet>
      <dgm:spPr/>
      <dgm:t>
        <a:bodyPr/>
        <a:lstStyle/>
        <a:p>
          <a:endParaRPr lang="en-US"/>
        </a:p>
      </dgm:t>
    </dgm:pt>
    <dgm:pt modelId="{FB918592-80E7-4762-90E8-3A56729D9F5B}" type="pres">
      <dgm:prSet presAssocID="{23D78FE5-D819-4BD6-8934-309694890808}" presName="spNode" presStyleCnt="0"/>
      <dgm:spPr/>
    </dgm:pt>
    <dgm:pt modelId="{79747E3E-C702-42A1-BB96-25EEB53903AD}" type="pres">
      <dgm:prSet presAssocID="{DCA73AE4-D6A2-46AA-91B6-AAC73BE9A048}" presName="sibTrans" presStyleLbl="sibTrans1D1" presStyleIdx="0" presStyleCnt="4"/>
      <dgm:spPr/>
      <dgm:t>
        <a:bodyPr/>
        <a:lstStyle/>
        <a:p>
          <a:endParaRPr lang="en-US"/>
        </a:p>
      </dgm:t>
    </dgm:pt>
    <dgm:pt modelId="{C0839D82-6273-4174-ADE4-0D592F45C8F8}" type="pres">
      <dgm:prSet presAssocID="{36566F64-8C69-4CEC-9123-C59FA32298E3}" presName="node" presStyleLbl="node1" presStyleIdx="1" presStyleCnt="4" custScaleX="86578" custScaleY="81928" custRadScaleRad="116538" custRadScaleInc="2035">
        <dgm:presLayoutVars>
          <dgm:bulletEnabled val="1"/>
        </dgm:presLayoutVars>
      </dgm:prSet>
      <dgm:spPr/>
      <dgm:t>
        <a:bodyPr/>
        <a:lstStyle/>
        <a:p>
          <a:endParaRPr lang="en-US"/>
        </a:p>
      </dgm:t>
    </dgm:pt>
    <dgm:pt modelId="{1A75191C-1D22-4867-86F4-44C2F8321C69}" type="pres">
      <dgm:prSet presAssocID="{36566F64-8C69-4CEC-9123-C59FA32298E3}" presName="spNode" presStyleCnt="0"/>
      <dgm:spPr/>
    </dgm:pt>
    <dgm:pt modelId="{5C547513-03B1-4B6E-93D2-37342ADAFCCD}" type="pres">
      <dgm:prSet presAssocID="{AC12EEB2-EBC2-4941-ACB2-73B069FFAE60}" presName="sibTrans" presStyleLbl="sibTrans1D1" presStyleIdx="1" presStyleCnt="4"/>
      <dgm:spPr/>
      <dgm:t>
        <a:bodyPr/>
        <a:lstStyle/>
        <a:p>
          <a:endParaRPr lang="en-US"/>
        </a:p>
      </dgm:t>
    </dgm:pt>
    <dgm:pt modelId="{4B1564F6-0F98-4E91-9C7A-6FEAEB85EDCA}" type="pres">
      <dgm:prSet presAssocID="{BE8831CC-8569-40C6-A247-026AC1F1265B}" presName="node" presStyleLbl="node1" presStyleIdx="2" presStyleCnt="4" custScaleX="88295" custScaleY="69680" custRadScaleRad="109176" custRadScaleInc="-15780">
        <dgm:presLayoutVars>
          <dgm:bulletEnabled val="1"/>
        </dgm:presLayoutVars>
      </dgm:prSet>
      <dgm:spPr/>
      <dgm:t>
        <a:bodyPr/>
        <a:lstStyle/>
        <a:p>
          <a:endParaRPr lang="en-US"/>
        </a:p>
      </dgm:t>
    </dgm:pt>
    <dgm:pt modelId="{2B5FABE1-71CA-4831-BED8-EE6A0EC2C11E}" type="pres">
      <dgm:prSet presAssocID="{BE8831CC-8569-40C6-A247-026AC1F1265B}" presName="spNode" presStyleCnt="0"/>
      <dgm:spPr/>
    </dgm:pt>
    <dgm:pt modelId="{A7BB7D39-B5DB-4BD0-8CE0-95DCE863AB90}" type="pres">
      <dgm:prSet presAssocID="{42864B60-28A1-4235-97F1-916E5A06471F}" presName="sibTrans" presStyleLbl="sibTrans1D1" presStyleIdx="2" presStyleCnt="4"/>
      <dgm:spPr/>
      <dgm:t>
        <a:bodyPr/>
        <a:lstStyle/>
        <a:p>
          <a:endParaRPr lang="en-US"/>
        </a:p>
      </dgm:t>
    </dgm:pt>
    <dgm:pt modelId="{314AC76F-8BE7-441B-A174-7781E62C11A4}" type="pres">
      <dgm:prSet presAssocID="{05F83AF6-217A-495A-AA61-3706197A42B0}" presName="node" presStyleLbl="node1" presStyleIdx="3" presStyleCnt="4" custScaleX="81371" custScaleY="73478" custRadScaleRad="111532" custRadScaleInc="868">
        <dgm:presLayoutVars>
          <dgm:bulletEnabled val="1"/>
        </dgm:presLayoutVars>
      </dgm:prSet>
      <dgm:spPr/>
      <dgm:t>
        <a:bodyPr/>
        <a:lstStyle/>
        <a:p>
          <a:endParaRPr lang="en-US"/>
        </a:p>
      </dgm:t>
    </dgm:pt>
    <dgm:pt modelId="{81E3CC39-0652-4B73-ACD1-A7EF4CB8E5A1}" type="pres">
      <dgm:prSet presAssocID="{05F83AF6-217A-495A-AA61-3706197A42B0}" presName="spNode" presStyleCnt="0"/>
      <dgm:spPr/>
    </dgm:pt>
    <dgm:pt modelId="{E71D9D38-F2E7-46AE-AE9D-7BE778098B98}" type="pres">
      <dgm:prSet presAssocID="{E5E3D685-6ACF-4532-A9F7-8D53AA9208DE}" presName="sibTrans" presStyleLbl="sibTrans1D1" presStyleIdx="3" presStyleCnt="4"/>
      <dgm:spPr/>
      <dgm:t>
        <a:bodyPr/>
        <a:lstStyle/>
        <a:p>
          <a:endParaRPr lang="en-US"/>
        </a:p>
      </dgm:t>
    </dgm:pt>
  </dgm:ptLst>
  <dgm:cxnLst>
    <dgm:cxn modelId="{DECFE371-F6F2-4CBD-B509-7753BC5F6373}" srcId="{7D2A6FA1-C6CB-4A75-800E-2D814433AAF1}" destId="{05F83AF6-217A-495A-AA61-3706197A42B0}" srcOrd="3" destOrd="0" parTransId="{3D737000-733A-44F5-ABAB-02738FAF4FE9}" sibTransId="{E5E3D685-6ACF-4532-A9F7-8D53AA9208DE}"/>
    <dgm:cxn modelId="{B05E677B-3BFF-4AF3-B087-89DDBA75BBBF}" type="presOf" srcId="{42864B60-28A1-4235-97F1-916E5A06471F}" destId="{A7BB7D39-B5DB-4BD0-8CE0-95DCE863AB90}" srcOrd="0" destOrd="0" presId="urn:microsoft.com/office/officeart/2005/8/layout/cycle6"/>
    <dgm:cxn modelId="{4075A880-835F-4823-9359-B74647FE28DA}" srcId="{7D2A6FA1-C6CB-4A75-800E-2D814433AAF1}" destId="{BE8831CC-8569-40C6-A247-026AC1F1265B}" srcOrd="2" destOrd="0" parTransId="{7E664C91-7FD5-4A93-9AF9-283BB8A411AA}" sibTransId="{42864B60-28A1-4235-97F1-916E5A06471F}"/>
    <dgm:cxn modelId="{0A249022-9D0B-4275-8711-453EAB7C91D6}" type="presOf" srcId="{7D2A6FA1-C6CB-4A75-800E-2D814433AAF1}" destId="{02228434-F29E-4D7A-B42C-E89535F45FBB}" srcOrd="0" destOrd="0" presId="urn:microsoft.com/office/officeart/2005/8/layout/cycle6"/>
    <dgm:cxn modelId="{8EF687E9-1F1D-447D-834F-FD920BED65F8}" type="presOf" srcId="{36566F64-8C69-4CEC-9123-C59FA32298E3}" destId="{C0839D82-6273-4174-ADE4-0D592F45C8F8}" srcOrd="0" destOrd="0" presId="urn:microsoft.com/office/officeart/2005/8/layout/cycle6"/>
    <dgm:cxn modelId="{C994033E-6B36-49EC-B120-11596E0FB884}" type="presOf" srcId="{23D78FE5-D819-4BD6-8934-309694890808}" destId="{E8B5BEB4-2501-4933-BA01-AB2FBC5C7FCC}" srcOrd="0" destOrd="0" presId="urn:microsoft.com/office/officeart/2005/8/layout/cycle6"/>
    <dgm:cxn modelId="{D685D838-AD00-4006-B9C7-F38591B4A255}" type="presOf" srcId="{BE8831CC-8569-40C6-A247-026AC1F1265B}" destId="{4B1564F6-0F98-4E91-9C7A-6FEAEB85EDCA}" srcOrd="0" destOrd="0" presId="urn:microsoft.com/office/officeart/2005/8/layout/cycle6"/>
    <dgm:cxn modelId="{37F8B5EB-71C2-4EBE-B8C6-BA7DE7385CFB}" type="presOf" srcId="{E5E3D685-6ACF-4532-A9F7-8D53AA9208DE}" destId="{E71D9D38-F2E7-46AE-AE9D-7BE778098B98}" srcOrd="0" destOrd="0" presId="urn:microsoft.com/office/officeart/2005/8/layout/cycle6"/>
    <dgm:cxn modelId="{E5C41332-538F-4C9D-A984-B110E683FEEE}" type="presOf" srcId="{05F83AF6-217A-495A-AA61-3706197A42B0}" destId="{314AC76F-8BE7-441B-A174-7781E62C11A4}" srcOrd="0" destOrd="0" presId="urn:microsoft.com/office/officeart/2005/8/layout/cycle6"/>
    <dgm:cxn modelId="{0EDA17E4-1BAA-4091-A6B9-5D9C18A3B0F8}" type="presOf" srcId="{AC12EEB2-EBC2-4941-ACB2-73B069FFAE60}" destId="{5C547513-03B1-4B6E-93D2-37342ADAFCCD}" srcOrd="0" destOrd="0" presId="urn:microsoft.com/office/officeart/2005/8/layout/cycle6"/>
    <dgm:cxn modelId="{15A7CC77-5C8F-47F8-89D2-531E616EEC10}" type="presOf" srcId="{DCA73AE4-D6A2-46AA-91B6-AAC73BE9A048}" destId="{79747E3E-C702-42A1-BB96-25EEB53903AD}" srcOrd="0" destOrd="0" presId="urn:microsoft.com/office/officeart/2005/8/layout/cycle6"/>
    <dgm:cxn modelId="{E78FF659-2C8E-4EF8-A41F-9A76026F092F}" srcId="{7D2A6FA1-C6CB-4A75-800E-2D814433AAF1}" destId="{23D78FE5-D819-4BD6-8934-309694890808}" srcOrd="0" destOrd="0" parTransId="{07D7AD45-29D9-43EE-98C4-411AF3D248B0}" sibTransId="{DCA73AE4-D6A2-46AA-91B6-AAC73BE9A048}"/>
    <dgm:cxn modelId="{8695D600-1745-4A48-9438-A1D7CCEB28EF}" srcId="{7D2A6FA1-C6CB-4A75-800E-2D814433AAF1}" destId="{36566F64-8C69-4CEC-9123-C59FA32298E3}" srcOrd="1" destOrd="0" parTransId="{36696055-BFEE-45C3-B638-C390B724F0B6}" sibTransId="{AC12EEB2-EBC2-4941-ACB2-73B069FFAE60}"/>
    <dgm:cxn modelId="{6DD6A0E2-904C-4EA6-A50D-0EC0AC76016E}" type="presParOf" srcId="{02228434-F29E-4D7A-B42C-E89535F45FBB}" destId="{E8B5BEB4-2501-4933-BA01-AB2FBC5C7FCC}" srcOrd="0" destOrd="0" presId="urn:microsoft.com/office/officeart/2005/8/layout/cycle6"/>
    <dgm:cxn modelId="{F37AC8F4-74A1-4E25-BEB3-94FF4A49E126}" type="presParOf" srcId="{02228434-F29E-4D7A-B42C-E89535F45FBB}" destId="{FB918592-80E7-4762-90E8-3A56729D9F5B}" srcOrd="1" destOrd="0" presId="urn:microsoft.com/office/officeart/2005/8/layout/cycle6"/>
    <dgm:cxn modelId="{1903CDE9-FA3C-485D-8FFA-D937096C30A0}" type="presParOf" srcId="{02228434-F29E-4D7A-B42C-E89535F45FBB}" destId="{79747E3E-C702-42A1-BB96-25EEB53903AD}" srcOrd="2" destOrd="0" presId="urn:microsoft.com/office/officeart/2005/8/layout/cycle6"/>
    <dgm:cxn modelId="{53BA2888-39D4-49F8-92C6-7DECF9CC560D}" type="presParOf" srcId="{02228434-F29E-4D7A-B42C-E89535F45FBB}" destId="{C0839D82-6273-4174-ADE4-0D592F45C8F8}" srcOrd="3" destOrd="0" presId="urn:microsoft.com/office/officeart/2005/8/layout/cycle6"/>
    <dgm:cxn modelId="{BAAC1716-13AC-48D0-BBC5-C98E1675BDE0}" type="presParOf" srcId="{02228434-F29E-4D7A-B42C-E89535F45FBB}" destId="{1A75191C-1D22-4867-86F4-44C2F8321C69}" srcOrd="4" destOrd="0" presId="urn:microsoft.com/office/officeart/2005/8/layout/cycle6"/>
    <dgm:cxn modelId="{1259C95B-06F9-48AA-9D4D-A86FDA2A9857}" type="presParOf" srcId="{02228434-F29E-4D7A-B42C-E89535F45FBB}" destId="{5C547513-03B1-4B6E-93D2-37342ADAFCCD}" srcOrd="5" destOrd="0" presId="urn:microsoft.com/office/officeart/2005/8/layout/cycle6"/>
    <dgm:cxn modelId="{4E58A6D3-4A83-42B8-99CF-5217AB295FB4}" type="presParOf" srcId="{02228434-F29E-4D7A-B42C-E89535F45FBB}" destId="{4B1564F6-0F98-4E91-9C7A-6FEAEB85EDCA}" srcOrd="6" destOrd="0" presId="urn:microsoft.com/office/officeart/2005/8/layout/cycle6"/>
    <dgm:cxn modelId="{34DC3928-FB71-459E-8C41-E4DFD3711754}" type="presParOf" srcId="{02228434-F29E-4D7A-B42C-E89535F45FBB}" destId="{2B5FABE1-71CA-4831-BED8-EE6A0EC2C11E}" srcOrd="7" destOrd="0" presId="urn:microsoft.com/office/officeart/2005/8/layout/cycle6"/>
    <dgm:cxn modelId="{E7532171-D409-416D-BDD9-14374A073658}" type="presParOf" srcId="{02228434-F29E-4D7A-B42C-E89535F45FBB}" destId="{A7BB7D39-B5DB-4BD0-8CE0-95DCE863AB90}" srcOrd="8" destOrd="0" presId="urn:microsoft.com/office/officeart/2005/8/layout/cycle6"/>
    <dgm:cxn modelId="{63BE5CC5-7034-49BE-83EF-51D4E9F59195}" type="presParOf" srcId="{02228434-F29E-4D7A-B42C-E89535F45FBB}" destId="{314AC76F-8BE7-441B-A174-7781E62C11A4}" srcOrd="9" destOrd="0" presId="urn:microsoft.com/office/officeart/2005/8/layout/cycle6"/>
    <dgm:cxn modelId="{67FA0B58-6F8A-47E0-ACEA-E840D8075511}" type="presParOf" srcId="{02228434-F29E-4D7A-B42C-E89535F45FBB}" destId="{81E3CC39-0652-4B73-ACD1-A7EF4CB8E5A1}" srcOrd="10" destOrd="0" presId="urn:microsoft.com/office/officeart/2005/8/layout/cycle6"/>
    <dgm:cxn modelId="{1A36A259-2A57-42DE-A753-CE282F52A780}" type="presParOf" srcId="{02228434-F29E-4D7A-B42C-E89535F45FBB}" destId="{E71D9D38-F2E7-46AE-AE9D-7BE778098B98}"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21E41-A1E1-4CBB-8B57-87C15BDF8D8A}">
      <dsp:nvSpPr>
        <dsp:cNvPr id="0" name=""/>
        <dsp:cNvSpPr/>
      </dsp:nvSpPr>
      <dsp:spPr>
        <a:xfrm>
          <a:off x="3285059" y="1257"/>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Property</a:t>
          </a:r>
          <a:br>
            <a:rPr lang="en-US" sz="1200" b="1" kern="1200" dirty="0" smtClean="0">
              <a:solidFill>
                <a:schemeClr val="bg1"/>
              </a:solidFill>
              <a:latin typeface="+mj-lt"/>
              <a:cs typeface="Arial" panose="020B0604020202020204" pitchFamily="34" charset="0"/>
            </a:rPr>
          </a:br>
          <a:r>
            <a:rPr lang="en-US" sz="1200" b="1" kern="1200" dirty="0" smtClean="0">
              <a:solidFill>
                <a:schemeClr val="bg1"/>
              </a:solidFill>
              <a:latin typeface="+mj-lt"/>
              <a:cs typeface="Arial" panose="020B0604020202020204" pitchFamily="34" charset="0"/>
            </a:rPr>
            <a:t>Management</a:t>
          </a:r>
          <a:endParaRPr lang="en-US" sz="1200" b="1" kern="1200" dirty="0">
            <a:solidFill>
              <a:schemeClr val="bg1"/>
            </a:solidFill>
            <a:latin typeface="+mj-lt"/>
          </a:endParaRPr>
        </a:p>
      </dsp:txBody>
      <dsp:txXfrm>
        <a:off x="3310934" y="27132"/>
        <a:ext cx="1287148" cy="478303"/>
      </dsp:txXfrm>
    </dsp:sp>
    <dsp:sp modelId="{42FE0073-6AD6-4E1B-B1D8-1B5F0813DF1D}">
      <dsp:nvSpPr>
        <dsp:cNvPr id="0" name=""/>
        <dsp:cNvSpPr/>
      </dsp:nvSpPr>
      <dsp:spPr>
        <a:xfrm>
          <a:off x="1567745" y="266284"/>
          <a:ext cx="4773524" cy="4773524"/>
        </a:xfrm>
        <a:custGeom>
          <a:avLst/>
          <a:gdLst/>
          <a:ahLst/>
          <a:cxnLst/>
          <a:rect l="0" t="0" r="0" b="0"/>
          <a:pathLst>
            <a:path>
              <a:moveTo>
                <a:pt x="3056803" y="95980"/>
              </a:moveTo>
              <a:arcTo wR="2386762" hR="2386762" stAng="17178234" swAng="870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B5BEB4-2501-4933-BA01-AB2FBC5C7FCC}">
      <dsp:nvSpPr>
        <dsp:cNvPr id="0" name=""/>
        <dsp:cNvSpPr/>
      </dsp:nvSpPr>
      <dsp:spPr>
        <a:xfrm>
          <a:off x="4575440" y="380147"/>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rPr>
            <a:t>Business &amp; </a:t>
          </a:r>
          <a:br>
            <a:rPr lang="en-US" sz="1200" b="1" kern="1200" dirty="0" smtClean="0">
              <a:solidFill>
                <a:schemeClr val="bg1"/>
              </a:solidFill>
              <a:latin typeface="+mj-lt"/>
            </a:rPr>
          </a:br>
          <a:r>
            <a:rPr lang="en-US" sz="1200" b="1" kern="1200" dirty="0" smtClean="0">
              <a:solidFill>
                <a:schemeClr val="bg1"/>
              </a:solidFill>
              <a:latin typeface="+mj-lt"/>
            </a:rPr>
            <a:t>Financial </a:t>
          </a:r>
          <a:br>
            <a:rPr lang="en-US" sz="1200" b="1" kern="1200" dirty="0" smtClean="0">
              <a:solidFill>
                <a:schemeClr val="bg1"/>
              </a:solidFill>
              <a:latin typeface="+mj-lt"/>
            </a:rPr>
          </a:br>
          <a:r>
            <a:rPr lang="en-US" sz="1200" b="1" kern="1200" dirty="0" smtClean="0">
              <a:solidFill>
                <a:schemeClr val="bg1"/>
              </a:solidFill>
              <a:latin typeface="+mj-lt"/>
            </a:rPr>
            <a:t>Management </a:t>
          </a:r>
          <a:endParaRPr lang="en-US" sz="1200" b="1" kern="1200" dirty="0">
            <a:solidFill>
              <a:schemeClr val="bg1"/>
            </a:solidFill>
            <a:latin typeface="+mj-lt"/>
          </a:endParaRPr>
        </a:p>
      </dsp:txBody>
      <dsp:txXfrm>
        <a:off x="4601315" y="406022"/>
        <a:ext cx="1287148" cy="478303"/>
      </dsp:txXfrm>
    </dsp:sp>
    <dsp:sp modelId="{79747E3E-C702-42A1-BB96-25EEB53903AD}">
      <dsp:nvSpPr>
        <dsp:cNvPr id="0" name=""/>
        <dsp:cNvSpPr/>
      </dsp:nvSpPr>
      <dsp:spPr>
        <a:xfrm>
          <a:off x="1567745" y="266284"/>
          <a:ext cx="4773524" cy="4773524"/>
        </a:xfrm>
        <a:custGeom>
          <a:avLst/>
          <a:gdLst/>
          <a:ahLst/>
          <a:cxnLst/>
          <a:rect l="0" t="0" r="0" b="0"/>
          <a:pathLst>
            <a:path>
              <a:moveTo>
                <a:pt x="4022030" y="648218"/>
              </a:moveTo>
              <a:arcTo wR="2386762" hR="2386762" stAng="18794800" swAng="8901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839D82-6273-4174-ADE4-0D592F45C8F8}">
      <dsp:nvSpPr>
        <dsp:cNvPr id="0" name=""/>
        <dsp:cNvSpPr/>
      </dsp:nvSpPr>
      <dsp:spPr>
        <a:xfrm>
          <a:off x="5456134" y="1396523"/>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rPr>
            <a:t>Information Technology</a:t>
          </a:r>
          <a:endParaRPr lang="en-US" sz="1200" b="1" kern="1200" dirty="0">
            <a:solidFill>
              <a:schemeClr val="bg1"/>
            </a:solidFill>
            <a:latin typeface="+mj-lt"/>
          </a:endParaRPr>
        </a:p>
      </dsp:txBody>
      <dsp:txXfrm>
        <a:off x="5482009" y="1422398"/>
        <a:ext cx="1287148" cy="478303"/>
      </dsp:txXfrm>
    </dsp:sp>
    <dsp:sp modelId="{5C547513-03B1-4B6E-93D2-37342ADAFCCD}">
      <dsp:nvSpPr>
        <dsp:cNvPr id="0" name=""/>
        <dsp:cNvSpPr/>
      </dsp:nvSpPr>
      <dsp:spPr>
        <a:xfrm>
          <a:off x="1567745" y="266284"/>
          <a:ext cx="4773524" cy="4773524"/>
        </a:xfrm>
        <a:custGeom>
          <a:avLst/>
          <a:gdLst/>
          <a:ahLst/>
          <a:cxnLst/>
          <a:rect l="0" t="0" r="0" b="0"/>
          <a:pathLst>
            <a:path>
              <a:moveTo>
                <a:pt x="4662727" y="1668001"/>
              </a:moveTo>
              <a:arcTo wR="2386762" hR="2386762" stAng="20548418" swAng="11474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959A94-14C2-4B74-86E8-5A94992B93A0}">
      <dsp:nvSpPr>
        <dsp:cNvPr id="0" name=""/>
        <dsp:cNvSpPr/>
      </dsp:nvSpPr>
      <dsp:spPr>
        <a:xfrm>
          <a:off x="5647527" y="2727691"/>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Corporate Business Office</a:t>
          </a:r>
          <a:endParaRPr lang="en-US" sz="1200" b="1" kern="1200" dirty="0">
            <a:solidFill>
              <a:schemeClr val="bg1"/>
            </a:solidFill>
            <a:latin typeface="+mj-lt"/>
          </a:endParaRPr>
        </a:p>
      </dsp:txBody>
      <dsp:txXfrm>
        <a:off x="5673402" y="2753566"/>
        <a:ext cx="1287148" cy="478303"/>
      </dsp:txXfrm>
    </dsp:sp>
    <dsp:sp modelId="{C668A49D-E961-448D-96F1-57B09654E94B}">
      <dsp:nvSpPr>
        <dsp:cNvPr id="0" name=""/>
        <dsp:cNvSpPr/>
      </dsp:nvSpPr>
      <dsp:spPr>
        <a:xfrm>
          <a:off x="1567745" y="266284"/>
          <a:ext cx="4773524" cy="4773524"/>
        </a:xfrm>
        <a:custGeom>
          <a:avLst/>
          <a:gdLst/>
          <a:ahLst/>
          <a:cxnLst/>
          <a:rect l="0" t="0" r="0" b="0"/>
          <a:pathLst>
            <a:path>
              <a:moveTo>
                <a:pt x="4693721" y="2998788"/>
              </a:moveTo>
              <a:arcTo wR="2386762" hR="2386762" stAng="891483" swAng="107424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1564F6-0F98-4E91-9C7A-6FEAEB85EDCA}">
      <dsp:nvSpPr>
        <dsp:cNvPr id="0" name=""/>
        <dsp:cNvSpPr/>
      </dsp:nvSpPr>
      <dsp:spPr>
        <a:xfrm>
          <a:off x="5088853" y="3951017"/>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Environmental</a:t>
          </a:r>
          <a:endParaRPr lang="en-US" sz="1200" b="1" kern="1200" dirty="0">
            <a:solidFill>
              <a:schemeClr val="bg1"/>
            </a:solidFill>
            <a:latin typeface="+mj-lt"/>
          </a:endParaRPr>
        </a:p>
      </dsp:txBody>
      <dsp:txXfrm>
        <a:off x="5114728" y="3976892"/>
        <a:ext cx="1287148" cy="478303"/>
      </dsp:txXfrm>
    </dsp:sp>
    <dsp:sp modelId="{A7BB7D39-B5DB-4BD0-8CE0-95DCE863AB90}">
      <dsp:nvSpPr>
        <dsp:cNvPr id="0" name=""/>
        <dsp:cNvSpPr/>
      </dsp:nvSpPr>
      <dsp:spPr>
        <a:xfrm>
          <a:off x="1109885" y="780238"/>
          <a:ext cx="4773524" cy="4773524"/>
        </a:xfrm>
        <a:custGeom>
          <a:avLst/>
          <a:gdLst/>
          <a:ahLst/>
          <a:cxnLst/>
          <a:rect l="0" t="0" r="0" b="0"/>
          <a:pathLst>
            <a:path>
              <a:moveTo>
                <a:pt x="4377855" y="3702887"/>
              </a:moveTo>
              <a:arcTo wR="2386762" hR="2386762" stAng="2007897" swAng="3477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F42838-30DC-4E36-914B-1AD210EA4275}">
      <dsp:nvSpPr>
        <dsp:cNvPr id="0" name=""/>
        <dsp:cNvSpPr/>
      </dsp:nvSpPr>
      <dsp:spPr>
        <a:xfrm>
          <a:off x="4170445" y="4679359"/>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Security</a:t>
          </a:r>
          <a:endParaRPr lang="en-US" sz="1200" b="1" kern="1200" dirty="0">
            <a:solidFill>
              <a:schemeClr val="bg1"/>
            </a:solidFill>
            <a:latin typeface="+mj-lt"/>
          </a:endParaRPr>
        </a:p>
      </dsp:txBody>
      <dsp:txXfrm>
        <a:off x="4196320" y="4705234"/>
        <a:ext cx="1287148" cy="478303"/>
      </dsp:txXfrm>
    </dsp:sp>
    <dsp:sp modelId="{9383CEAB-D578-4A51-BCDF-0C790EC4C312}">
      <dsp:nvSpPr>
        <dsp:cNvPr id="0" name=""/>
        <dsp:cNvSpPr/>
      </dsp:nvSpPr>
      <dsp:spPr>
        <a:xfrm>
          <a:off x="2306154" y="384349"/>
          <a:ext cx="4773524" cy="4773524"/>
        </a:xfrm>
        <a:custGeom>
          <a:avLst/>
          <a:gdLst/>
          <a:ahLst/>
          <a:cxnLst/>
          <a:rect l="0" t="0" r="0" b="0"/>
          <a:pathLst>
            <a:path>
              <a:moveTo>
                <a:pt x="1862075" y="4715139"/>
              </a:moveTo>
              <a:arcTo wR="2386762" hR="2386762" stAng="6161950" swAng="32059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04A69E-28A9-4D05-8526-C8B4332BE846}">
      <dsp:nvSpPr>
        <dsp:cNvPr id="0" name=""/>
        <dsp:cNvSpPr/>
      </dsp:nvSpPr>
      <dsp:spPr>
        <a:xfrm>
          <a:off x="2612630" y="4678102"/>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rPr>
            <a:t>Corporate Communications</a:t>
          </a:r>
          <a:endParaRPr lang="en-US" sz="1200" b="1" kern="1200" dirty="0">
            <a:solidFill>
              <a:schemeClr val="bg1"/>
            </a:solidFill>
          </a:endParaRPr>
        </a:p>
      </dsp:txBody>
      <dsp:txXfrm>
        <a:off x="2638505" y="4703977"/>
        <a:ext cx="1287148" cy="478303"/>
      </dsp:txXfrm>
    </dsp:sp>
    <dsp:sp modelId="{BA1AAB3F-B5DF-4A97-B921-6557ECD854B1}">
      <dsp:nvSpPr>
        <dsp:cNvPr id="0" name=""/>
        <dsp:cNvSpPr/>
      </dsp:nvSpPr>
      <dsp:spPr>
        <a:xfrm>
          <a:off x="1567745" y="266284"/>
          <a:ext cx="4773524" cy="4773524"/>
        </a:xfrm>
        <a:custGeom>
          <a:avLst/>
          <a:gdLst/>
          <a:ahLst/>
          <a:cxnLst/>
          <a:rect l="0" t="0" r="0" b="0"/>
          <a:pathLst>
            <a:path>
              <a:moveTo>
                <a:pt x="1120674" y="4410040"/>
              </a:moveTo>
              <a:arcTo wR="2386762" hR="2386762" stAng="7322203" swAng="47373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06349-B2ED-45C9-9234-BCBBAB534296}">
      <dsp:nvSpPr>
        <dsp:cNvPr id="0" name=""/>
        <dsp:cNvSpPr/>
      </dsp:nvSpPr>
      <dsp:spPr>
        <a:xfrm>
          <a:off x="1481264" y="3951017"/>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Safety</a:t>
          </a:r>
          <a:endParaRPr lang="en-US" sz="1200" b="1" kern="1200" dirty="0">
            <a:solidFill>
              <a:schemeClr val="bg1"/>
            </a:solidFill>
            <a:latin typeface="+mj-lt"/>
          </a:endParaRPr>
        </a:p>
      </dsp:txBody>
      <dsp:txXfrm>
        <a:off x="1507139" y="3976892"/>
        <a:ext cx="1287148" cy="478303"/>
      </dsp:txXfrm>
    </dsp:sp>
    <dsp:sp modelId="{86C0F8AD-FD1F-42AD-86C0-A776FC9FEBFA}">
      <dsp:nvSpPr>
        <dsp:cNvPr id="0" name=""/>
        <dsp:cNvSpPr/>
      </dsp:nvSpPr>
      <dsp:spPr>
        <a:xfrm>
          <a:off x="1567745" y="266284"/>
          <a:ext cx="4773524" cy="4773524"/>
        </a:xfrm>
        <a:custGeom>
          <a:avLst/>
          <a:gdLst/>
          <a:ahLst/>
          <a:cxnLst/>
          <a:rect l="0" t="0" r="0" b="0"/>
          <a:pathLst>
            <a:path>
              <a:moveTo>
                <a:pt x="379676" y="3678367"/>
              </a:moveTo>
              <a:arcTo wR="2386762" hR="2386762" stAng="8834268" swAng="107424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EDE224-D1FA-45A7-8B71-3175D740644C}">
      <dsp:nvSpPr>
        <dsp:cNvPr id="0" name=""/>
        <dsp:cNvSpPr/>
      </dsp:nvSpPr>
      <dsp:spPr>
        <a:xfrm>
          <a:off x="709774" y="2727691"/>
          <a:ext cx="1764530"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Equal Employment Opportunity, Diversity,  &amp; Inclusion</a:t>
          </a:r>
          <a:endParaRPr lang="en-US" sz="1200" b="1" kern="1200" dirty="0">
            <a:solidFill>
              <a:schemeClr val="bg1"/>
            </a:solidFill>
            <a:latin typeface="+mj-lt"/>
          </a:endParaRPr>
        </a:p>
      </dsp:txBody>
      <dsp:txXfrm>
        <a:off x="735649" y="2753566"/>
        <a:ext cx="1712780" cy="478303"/>
      </dsp:txXfrm>
    </dsp:sp>
    <dsp:sp modelId="{C3552E66-FA4D-4DA4-98DA-F038E4E1B727}">
      <dsp:nvSpPr>
        <dsp:cNvPr id="0" name=""/>
        <dsp:cNvSpPr/>
      </dsp:nvSpPr>
      <dsp:spPr>
        <a:xfrm>
          <a:off x="1567745" y="266284"/>
          <a:ext cx="4773524" cy="4773524"/>
        </a:xfrm>
        <a:custGeom>
          <a:avLst/>
          <a:gdLst/>
          <a:ahLst/>
          <a:cxnLst/>
          <a:rect l="0" t="0" r="0" b="0"/>
          <a:pathLst>
            <a:path>
              <a:moveTo>
                <a:pt x="928" y="2453321"/>
              </a:moveTo>
              <a:arcTo wR="2386762" hR="2386762" stAng="10704119" swAng="11474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57A34C-49C5-4316-BEC8-8D8D7EEFFAA0}">
      <dsp:nvSpPr>
        <dsp:cNvPr id="0" name=""/>
        <dsp:cNvSpPr/>
      </dsp:nvSpPr>
      <dsp:spPr>
        <a:xfrm>
          <a:off x="1113983" y="1396523"/>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cs typeface="Arial" panose="020B0604020202020204" pitchFamily="34" charset="0"/>
            </a:rPr>
            <a:t>Infrastructure</a:t>
          </a:r>
          <a:endParaRPr lang="en-US" sz="1200" b="1" kern="1200" dirty="0">
            <a:solidFill>
              <a:schemeClr val="bg1"/>
            </a:solidFill>
            <a:latin typeface="+mj-lt"/>
          </a:endParaRPr>
        </a:p>
      </dsp:txBody>
      <dsp:txXfrm>
        <a:off x="1139858" y="1422398"/>
        <a:ext cx="1287148" cy="478303"/>
      </dsp:txXfrm>
    </dsp:sp>
    <dsp:sp modelId="{F325B955-79A0-4634-8993-5E3305ED8B71}">
      <dsp:nvSpPr>
        <dsp:cNvPr id="0" name=""/>
        <dsp:cNvSpPr/>
      </dsp:nvSpPr>
      <dsp:spPr>
        <a:xfrm>
          <a:off x="1567745" y="266284"/>
          <a:ext cx="4773524" cy="4773524"/>
        </a:xfrm>
        <a:custGeom>
          <a:avLst/>
          <a:gdLst/>
          <a:ahLst/>
          <a:cxnLst/>
          <a:rect l="0" t="0" r="0" b="0"/>
          <a:pathLst>
            <a:path>
              <a:moveTo>
                <a:pt x="360847" y="1124897"/>
              </a:moveTo>
              <a:arcTo wR="2386762" hR="2386762" stAng="12715032" swAng="8901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4AC76F-8BE7-441B-A174-7781E62C11A4}">
      <dsp:nvSpPr>
        <dsp:cNvPr id="0" name=""/>
        <dsp:cNvSpPr/>
      </dsp:nvSpPr>
      <dsp:spPr>
        <a:xfrm>
          <a:off x="1994677" y="380147"/>
          <a:ext cx="1338898" cy="530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mj-lt"/>
            </a:rPr>
            <a:t>Human</a:t>
          </a:r>
          <a:r>
            <a:rPr lang="en-US" sz="1200" b="1" kern="1200" dirty="0" smtClean="0">
              <a:solidFill>
                <a:schemeClr val="tx2"/>
              </a:solidFill>
              <a:latin typeface="+mj-lt"/>
            </a:rPr>
            <a:t> </a:t>
          </a:r>
          <a:r>
            <a:rPr lang="en-US" sz="1200" b="1" kern="1200" dirty="0" smtClean="0">
              <a:solidFill>
                <a:schemeClr val="bg1"/>
              </a:solidFill>
              <a:latin typeface="+mj-lt"/>
            </a:rPr>
            <a:t>Resources</a:t>
          </a:r>
          <a:endParaRPr lang="en-US" sz="1200" b="1" kern="1200" dirty="0">
            <a:solidFill>
              <a:schemeClr val="bg1"/>
            </a:solidFill>
            <a:latin typeface="+mj-lt"/>
          </a:endParaRPr>
        </a:p>
      </dsp:txBody>
      <dsp:txXfrm>
        <a:off x="2020552" y="406022"/>
        <a:ext cx="1287148" cy="478303"/>
      </dsp:txXfrm>
    </dsp:sp>
    <dsp:sp modelId="{E71D9D38-F2E7-46AE-AE9D-7BE778098B98}">
      <dsp:nvSpPr>
        <dsp:cNvPr id="0" name=""/>
        <dsp:cNvSpPr/>
      </dsp:nvSpPr>
      <dsp:spPr>
        <a:xfrm>
          <a:off x="1567745" y="266284"/>
          <a:ext cx="4773524" cy="4773524"/>
        </a:xfrm>
        <a:custGeom>
          <a:avLst/>
          <a:gdLst/>
          <a:ahLst/>
          <a:cxnLst/>
          <a:rect l="0" t="0" r="0" b="0"/>
          <a:pathLst>
            <a:path>
              <a:moveTo>
                <a:pt x="1658950" y="113675"/>
              </a:moveTo>
              <a:arcTo wR="2386762" hR="2386762" stAng="15134738" swAng="870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5BEB4-2501-4933-BA01-AB2FBC5C7FCC}">
      <dsp:nvSpPr>
        <dsp:cNvPr id="0" name=""/>
        <dsp:cNvSpPr/>
      </dsp:nvSpPr>
      <dsp:spPr>
        <a:xfrm>
          <a:off x="3017617" y="0"/>
          <a:ext cx="1959926" cy="9410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rPr>
            <a:t>Budget Division</a:t>
          </a:r>
          <a:endParaRPr lang="en-US" sz="1600" b="1" kern="1200" dirty="0">
            <a:solidFill>
              <a:schemeClr val="bg1"/>
            </a:solidFill>
            <a:latin typeface="+mj-lt"/>
          </a:endParaRPr>
        </a:p>
      </dsp:txBody>
      <dsp:txXfrm>
        <a:off x="3063557" y="45940"/>
        <a:ext cx="1868046" cy="849204"/>
      </dsp:txXfrm>
    </dsp:sp>
    <dsp:sp modelId="{79747E3E-C702-42A1-BB96-25EEB53903AD}">
      <dsp:nvSpPr>
        <dsp:cNvPr id="0" name=""/>
        <dsp:cNvSpPr/>
      </dsp:nvSpPr>
      <dsp:spPr>
        <a:xfrm>
          <a:off x="2162043" y="621582"/>
          <a:ext cx="3996285" cy="3996285"/>
        </a:xfrm>
        <a:custGeom>
          <a:avLst/>
          <a:gdLst/>
          <a:ahLst/>
          <a:cxnLst/>
          <a:rect l="0" t="0" r="0" b="0"/>
          <a:pathLst>
            <a:path>
              <a:moveTo>
                <a:pt x="2831601" y="182125"/>
              </a:moveTo>
              <a:arcTo wR="1998142" hR="1998142" stAng="17679162" swAng="30903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839D82-6273-4174-ADE4-0D592F45C8F8}">
      <dsp:nvSpPr>
        <dsp:cNvPr id="0" name=""/>
        <dsp:cNvSpPr/>
      </dsp:nvSpPr>
      <dsp:spPr>
        <a:xfrm>
          <a:off x="5347101" y="2158863"/>
          <a:ext cx="1610494" cy="990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rPr>
            <a:t>Accounting Division</a:t>
          </a:r>
          <a:endParaRPr lang="en-US" sz="1600" b="1" kern="1200" dirty="0">
            <a:solidFill>
              <a:schemeClr val="bg1"/>
            </a:solidFill>
            <a:latin typeface="+mj-lt"/>
          </a:endParaRPr>
        </a:p>
      </dsp:txBody>
      <dsp:txXfrm>
        <a:off x="5395458" y="2207220"/>
        <a:ext cx="1513780" cy="893883"/>
      </dsp:txXfrm>
    </dsp:sp>
    <dsp:sp modelId="{5C547513-03B1-4B6E-93D2-37342ADAFCCD}">
      <dsp:nvSpPr>
        <dsp:cNvPr id="0" name=""/>
        <dsp:cNvSpPr/>
      </dsp:nvSpPr>
      <dsp:spPr>
        <a:xfrm>
          <a:off x="2156188" y="670062"/>
          <a:ext cx="3996285" cy="3996285"/>
        </a:xfrm>
        <a:custGeom>
          <a:avLst/>
          <a:gdLst/>
          <a:ahLst/>
          <a:cxnLst/>
          <a:rect l="0" t="0" r="0" b="0"/>
          <a:pathLst>
            <a:path>
              <a:moveTo>
                <a:pt x="3932825" y="2497719"/>
              </a:moveTo>
              <a:arcTo wR="1998142" hR="1998142" stAng="868725" swAng="33217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1564F6-0F98-4E91-9C7A-6FEAEB85EDCA}">
      <dsp:nvSpPr>
        <dsp:cNvPr id="0" name=""/>
        <dsp:cNvSpPr/>
      </dsp:nvSpPr>
      <dsp:spPr>
        <a:xfrm>
          <a:off x="3182707" y="4366906"/>
          <a:ext cx="1642433" cy="8425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cs typeface="Arial" panose="020B0604020202020204" pitchFamily="34" charset="0"/>
            </a:rPr>
            <a:t>Travel Services</a:t>
          </a:r>
          <a:endParaRPr lang="en-US" sz="1600" b="1" kern="1200" dirty="0">
            <a:solidFill>
              <a:schemeClr val="bg1"/>
            </a:solidFill>
            <a:latin typeface="+mj-lt"/>
          </a:endParaRPr>
        </a:p>
      </dsp:txBody>
      <dsp:txXfrm>
        <a:off x="3223835" y="4408034"/>
        <a:ext cx="1560177" cy="760250"/>
      </dsp:txXfrm>
    </dsp:sp>
    <dsp:sp modelId="{A7BB7D39-B5DB-4BD0-8CE0-95DCE863AB90}">
      <dsp:nvSpPr>
        <dsp:cNvPr id="0" name=""/>
        <dsp:cNvSpPr/>
      </dsp:nvSpPr>
      <dsp:spPr>
        <a:xfrm>
          <a:off x="1612765" y="748728"/>
          <a:ext cx="3996285" cy="3996285"/>
        </a:xfrm>
        <a:custGeom>
          <a:avLst/>
          <a:gdLst/>
          <a:ahLst/>
          <a:cxnLst/>
          <a:rect l="0" t="0" r="0" b="0"/>
          <a:pathLst>
            <a:path>
              <a:moveTo>
                <a:pt x="1547997" y="3944920"/>
              </a:moveTo>
              <a:arcTo wR="1998142" hR="1998142" stAng="6181167" swAng="403318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4AC76F-8BE7-441B-A174-7781E62C11A4}">
      <dsp:nvSpPr>
        <dsp:cNvPr id="0" name=""/>
        <dsp:cNvSpPr/>
      </dsp:nvSpPr>
      <dsp:spPr>
        <a:xfrm>
          <a:off x="838522" y="2175008"/>
          <a:ext cx="1513635" cy="8884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rPr>
            <a:t>Payroll</a:t>
          </a:r>
          <a:endParaRPr lang="en-US" sz="1600" b="1" kern="1200" dirty="0">
            <a:solidFill>
              <a:schemeClr val="bg1"/>
            </a:solidFill>
            <a:latin typeface="+mj-lt"/>
          </a:endParaRPr>
        </a:p>
      </dsp:txBody>
      <dsp:txXfrm>
        <a:off x="881891" y="2218377"/>
        <a:ext cx="1426897" cy="801690"/>
      </dsp:txXfrm>
    </dsp:sp>
    <dsp:sp modelId="{E71D9D38-F2E7-46AE-AE9D-7BE778098B98}">
      <dsp:nvSpPr>
        <dsp:cNvPr id="0" name=""/>
        <dsp:cNvSpPr/>
      </dsp:nvSpPr>
      <dsp:spPr>
        <a:xfrm>
          <a:off x="1610712" y="529762"/>
          <a:ext cx="3996285" cy="3996285"/>
        </a:xfrm>
        <a:custGeom>
          <a:avLst/>
          <a:gdLst/>
          <a:ahLst/>
          <a:cxnLst/>
          <a:rect l="0" t="0" r="0" b="0"/>
          <a:pathLst>
            <a:path>
              <a:moveTo>
                <a:pt x="35183" y="1624825"/>
              </a:moveTo>
              <a:arcTo wR="1998142" hR="1998142" stAng="11446077" swAng="36855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5BEB4-2501-4933-BA01-AB2FBC5C7FCC}">
      <dsp:nvSpPr>
        <dsp:cNvPr id="0" name=""/>
        <dsp:cNvSpPr/>
      </dsp:nvSpPr>
      <dsp:spPr>
        <a:xfrm>
          <a:off x="3017617" y="0"/>
          <a:ext cx="1959926" cy="9410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rPr>
            <a:t>Spectrum Warfare Contracts</a:t>
          </a:r>
          <a:endParaRPr lang="en-US" sz="1600" b="1" kern="1200" dirty="0">
            <a:solidFill>
              <a:schemeClr val="bg1"/>
            </a:solidFill>
            <a:latin typeface="+mj-lt"/>
          </a:endParaRPr>
        </a:p>
      </dsp:txBody>
      <dsp:txXfrm>
        <a:off x="3063557" y="45940"/>
        <a:ext cx="1868046" cy="849204"/>
      </dsp:txXfrm>
    </dsp:sp>
    <dsp:sp modelId="{79747E3E-C702-42A1-BB96-25EEB53903AD}">
      <dsp:nvSpPr>
        <dsp:cNvPr id="0" name=""/>
        <dsp:cNvSpPr/>
      </dsp:nvSpPr>
      <dsp:spPr>
        <a:xfrm>
          <a:off x="2162043" y="621582"/>
          <a:ext cx="3996285" cy="3996285"/>
        </a:xfrm>
        <a:custGeom>
          <a:avLst/>
          <a:gdLst/>
          <a:ahLst/>
          <a:cxnLst/>
          <a:rect l="0" t="0" r="0" b="0"/>
          <a:pathLst>
            <a:path>
              <a:moveTo>
                <a:pt x="2831601" y="182125"/>
              </a:moveTo>
              <a:arcTo wR="1998142" hR="1998142" stAng="17679162" swAng="30903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839D82-6273-4174-ADE4-0D592F45C8F8}">
      <dsp:nvSpPr>
        <dsp:cNvPr id="0" name=""/>
        <dsp:cNvSpPr/>
      </dsp:nvSpPr>
      <dsp:spPr>
        <a:xfrm>
          <a:off x="5347101" y="2158863"/>
          <a:ext cx="1610494" cy="990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rPr>
            <a:t>Expeditionary Contracts</a:t>
          </a:r>
          <a:endParaRPr lang="en-US" sz="1600" b="1" kern="1200" dirty="0">
            <a:solidFill>
              <a:schemeClr val="bg1"/>
            </a:solidFill>
            <a:latin typeface="+mj-lt"/>
          </a:endParaRPr>
        </a:p>
      </dsp:txBody>
      <dsp:txXfrm>
        <a:off x="5395458" y="2207220"/>
        <a:ext cx="1513780" cy="893883"/>
      </dsp:txXfrm>
    </dsp:sp>
    <dsp:sp modelId="{5C547513-03B1-4B6E-93D2-37342ADAFCCD}">
      <dsp:nvSpPr>
        <dsp:cNvPr id="0" name=""/>
        <dsp:cNvSpPr/>
      </dsp:nvSpPr>
      <dsp:spPr>
        <a:xfrm>
          <a:off x="2156188" y="670062"/>
          <a:ext cx="3996285" cy="3996285"/>
        </a:xfrm>
        <a:custGeom>
          <a:avLst/>
          <a:gdLst/>
          <a:ahLst/>
          <a:cxnLst/>
          <a:rect l="0" t="0" r="0" b="0"/>
          <a:pathLst>
            <a:path>
              <a:moveTo>
                <a:pt x="3932825" y="2497719"/>
              </a:moveTo>
              <a:arcTo wR="1998142" hR="1998142" stAng="868725" swAng="33217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1564F6-0F98-4E91-9C7A-6FEAEB85EDCA}">
      <dsp:nvSpPr>
        <dsp:cNvPr id="0" name=""/>
        <dsp:cNvSpPr/>
      </dsp:nvSpPr>
      <dsp:spPr>
        <a:xfrm>
          <a:off x="3182707" y="4366906"/>
          <a:ext cx="1642433" cy="8425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cs typeface="Arial" panose="020B0604020202020204" pitchFamily="34" charset="0"/>
            </a:rPr>
            <a:t>Global Deterrence &amp; Defense Contracts</a:t>
          </a:r>
          <a:endParaRPr lang="en-US" sz="1600" b="1" kern="1200" dirty="0">
            <a:solidFill>
              <a:schemeClr val="bg1"/>
            </a:solidFill>
            <a:latin typeface="+mj-lt"/>
          </a:endParaRPr>
        </a:p>
      </dsp:txBody>
      <dsp:txXfrm>
        <a:off x="3223835" y="4408034"/>
        <a:ext cx="1560177" cy="760250"/>
      </dsp:txXfrm>
    </dsp:sp>
    <dsp:sp modelId="{A7BB7D39-B5DB-4BD0-8CE0-95DCE863AB90}">
      <dsp:nvSpPr>
        <dsp:cNvPr id="0" name=""/>
        <dsp:cNvSpPr/>
      </dsp:nvSpPr>
      <dsp:spPr>
        <a:xfrm>
          <a:off x="1612765" y="748728"/>
          <a:ext cx="3996285" cy="3996285"/>
        </a:xfrm>
        <a:custGeom>
          <a:avLst/>
          <a:gdLst/>
          <a:ahLst/>
          <a:cxnLst/>
          <a:rect l="0" t="0" r="0" b="0"/>
          <a:pathLst>
            <a:path>
              <a:moveTo>
                <a:pt x="1547997" y="3944920"/>
              </a:moveTo>
              <a:arcTo wR="1998142" hR="1998142" stAng="6181167" swAng="403318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4AC76F-8BE7-441B-A174-7781E62C11A4}">
      <dsp:nvSpPr>
        <dsp:cNvPr id="0" name=""/>
        <dsp:cNvSpPr/>
      </dsp:nvSpPr>
      <dsp:spPr>
        <a:xfrm>
          <a:off x="838522" y="2175008"/>
          <a:ext cx="1513635" cy="8884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mj-lt"/>
            </a:rPr>
            <a:t>Acquisition Policy and Oversight</a:t>
          </a:r>
          <a:endParaRPr lang="en-US" sz="1600" b="1" kern="1200" dirty="0">
            <a:solidFill>
              <a:schemeClr val="bg1"/>
            </a:solidFill>
            <a:latin typeface="+mj-lt"/>
          </a:endParaRPr>
        </a:p>
      </dsp:txBody>
      <dsp:txXfrm>
        <a:off x="881891" y="2218377"/>
        <a:ext cx="1426897" cy="801690"/>
      </dsp:txXfrm>
    </dsp:sp>
    <dsp:sp modelId="{E71D9D38-F2E7-46AE-AE9D-7BE778098B98}">
      <dsp:nvSpPr>
        <dsp:cNvPr id="0" name=""/>
        <dsp:cNvSpPr/>
      </dsp:nvSpPr>
      <dsp:spPr>
        <a:xfrm>
          <a:off x="1610712" y="529762"/>
          <a:ext cx="3996285" cy="3996285"/>
        </a:xfrm>
        <a:custGeom>
          <a:avLst/>
          <a:gdLst/>
          <a:ahLst/>
          <a:cxnLst/>
          <a:rect l="0" t="0" r="0" b="0"/>
          <a:pathLst>
            <a:path>
              <a:moveTo>
                <a:pt x="35183" y="1624825"/>
              </a:moveTo>
              <a:arcTo wR="1998142" hR="1998142" stAng="11446077" swAng="36855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6F3FF62-156A-46DA-AE74-C2C52A728A54}" type="datetimeFigureOut">
              <a:rPr lang="en-US" smtClean="0"/>
              <a:t>5/19/2022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FDDD7F5-7EB6-440D-9FA2-E12F9E03F29B}" type="slidenum">
              <a:rPr lang="en-US" smtClean="0"/>
              <a:t>‹#›</a:t>
            </a:fld>
            <a:endParaRPr lang="en-US"/>
          </a:p>
        </p:txBody>
      </p:sp>
    </p:spTree>
    <p:extLst>
      <p:ext uri="{BB962C8B-B14F-4D97-AF65-F5344CB8AC3E}">
        <p14:creationId xmlns:p14="http://schemas.microsoft.com/office/powerpoint/2010/main" val="3878083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12C3B538-078E-4756-BA43-66C3CF71F261}" type="datetimeFigureOut">
              <a:rPr lang="en-US" smtClean="0"/>
              <a:pPr/>
              <a:t>5/19/2022</a:t>
            </a:fld>
            <a:endParaRPr lang="en-US" dirty="0"/>
          </a:p>
        </p:txBody>
      </p:sp>
      <p:sp>
        <p:nvSpPr>
          <p:cNvPr id="4" name="Slide Image Placeholder 3"/>
          <p:cNvSpPr>
            <a:spLocks noGrp="1" noRot="1" noChangeAspect="1"/>
          </p:cNvSpPr>
          <p:nvPr>
            <p:ph type="sldImg" idx="2"/>
          </p:nvPr>
        </p:nvSpPr>
        <p:spPr>
          <a:xfrm>
            <a:off x="1250950" y="698500"/>
            <a:ext cx="45085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2B90F43B-87B0-48C1-B2C6-2A2D7EFCBC9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1018824" rtl="0" eaLnBrk="1" latinLnBrk="0" hangingPunct="1">
      <a:defRPr sz="1300" kern="1200">
        <a:solidFill>
          <a:schemeClr val="tx1"/>
        </a:solidFill>
        <a:latin typeface="+mn-lt"/>
        <a:ea typeface="+mn-ea"/>
        <a:cs typeface="+mn-cs"/>
      </a:defRPr>
    </a:lvl1pPr>
    <a:lvl2pPr marL="509412" algn="l" defTabSz="1018824" rtl="0" eaLnBrk="1" latinLnBrk="0" hangingPunct="1">
      <a:defRPr sz="1300" kern="1200">
        <a:solidFill>
          <a:schemeClr val="tx1"/>
        </a:solidFill>
        <a:latin typeface="+mn-lt"/>
        <a:ea typeface="+mn-ea"/>
        <a:cs typeface="+mn-cs"/>
      </a:defRPr>
    </a:lvl2pPr>
    <a:lvl3pPr marL="1018824" algn="l" defTabSz="1018824" rtl="0" eaLnBrk="1" latinLnBrk="0" hangingPunct="1">
      <a:defRPr sz="1300" kern="1200">
        <a:solidFill>
          <a:schemeClr val="tx1"/>
        </a:solidFill>
        <a:latin typeface="+mn-lt"/>
        <a:ea typeface="+mn-ea"/>
        <a:cs typeface="+mn-cs"/>
      </a:defRPr>
    </a:lvl3pPr>
    <a:lvl4pPr marL="1528237" algn="l" defTabSz="1018824" rtl="0" eaLnBrk="1" latinLnBrk="0" hangingPunct="1">
      <a:defRPr sz="1300" kern="1200">
        <a:solidFill>
          <a:schemeClr val="tx1"/>
        </a:solidFill>
        <a:latin typeface="+mn-lt"/>
        <a:ea typeface="+mn-ea"/>
        <a:cs typeface="+mn-cs"/>
      </a:defRPr>
    </a:lvl4pPr>
    <a:lvl5pPr marL="2037649" algn="l" defTabSz="1018824" rtl="0" eaLnBrk="1" latinLnBrk="0" hangingPunct="1">
      <a:defRPr sz="1300" kern="1200">
        <a:solidFill>
          <a:schemeClr val="tx1"/>
        </a:solidFill>
        <a:latin typeface="+mn-lt"/>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Business Department approach developed in the 2018/2019 timeframe</a:t>
            </a:r>
          </a:p>
          <a:p>
            <a:endParaRPr lang="en-US" dirty="0"/>
          </a:p>
          <a:p>
            <a:r>
              <a:rPr lang="en-US" dirty="0"/>
              <a:t>Dane Speer,</a:t>
            </a:r>
            <a:r>
              <a:rPr lang="en-US" baseline="0" dirty="0"/>
              <a:t> </a:t>
            </a:r>
            <a:r>
              <a:rPr lang="en-US" dirty="0"/>
              <a:t>Dr. Lewis, Kelly</a:t>
            </a:r>
            <a:r>
              <a:rPr lang="en-US" baseline="0" dirty="0"/>
              <a:t> Siffin, Rick McGarvey, Roger Clark, </a:t>
            </a:r>
            <a:r>
              <a:rPr lang="en-US" baseline="0" dirty="0" err="1"/>
              <a:t>Jarad</a:t>
            </a:r>
            <a:r>
              <a:rPr lang="en-US" baseline="0" dirty="0"/>
              <a:t> King, Melinda Hendrix</a:t>
            </a:r>
          </a:p>
          <a:p>
            <a:endParaRPr lang="en-US" baseline="0" dirty="0"/>
          </a:p>
          <a:p>
            <a:r>
              <a:rPr lang="en-US" baseline="0" dirty="0"/>
              <a:t>Very intentional about operational readiness (about today) helping the three line departments execute our collective mission. </a:t>
            </a:r>
          </a:p>
          <a:p>
            <a:endParaRPr lang="en-US" baseline="0" dirty="0"/>
          </a:p>
          <a:p>
            <a:r>
              <a:rPr lang="en-US" baseline="0" dirty="0"/>
              <a:t>We are here because we add value and further the mission. </a:t>
            </a:r>
            <a:endParaRPr lang="en-US" dirty="0"/>
          </a:p>
        </p:txBody>
      </p:sp>
      <p:sp>
        <p:nvSpPr>
          <p:cNvPr id="4" name="Slide Number Placeholder 3"/>
          <p:cNvSpPr>
            <a:spLocks noGrp="1"/>
          </p:cNvSpPr>
          <p:nvPr>
            <p:ph type="sldNum" sz="quarter" idx="10"/>
          </p:nvPr>
        </p:nvSpPr>
        <p:spPr/>
        <p:txBody>
          <a:bodyPr/>
          <a:lstStyle/>
          <a:p>
            <a:fld id="{2B90F43B-87B0-48C1-B2C6-2A2D7EFCBC96}" type="slidenum">
              <a:rPr lang="en-US" smtClean="0"/>
              <a:pPr/>
              <a:t>6</a:t>
            </a:fld>
            <a:endParaRPr lang="en-US" dirty="0"/>
          </a:p>
        </p:txBody>
      </p:sp>
    </p:spTree>
    <p:extLst>
      <p:ext uri="{BB962C8B-B14F-4D97-AF65-F5344CB8AC3E}">
        <p14:creationId xmlns:p14="http://schemas.microsoft.com/office/powerpoint/2010/main" val="263023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0F43B-87B0-48C1-B2C6-2A2D7EFCBC96}" type="slidenum">
              <a:rPr lang="en-US" smtClean="0"/>
              <a:pPr/>
              <a:t>7</a:t>
            </a:fld>
            <a:endParaRPr lang="en-US" dirty="0"/>
          </a:p>
        </p:txBody>
      </p:sp>
    </p:spTree>
    <p:extLst>
      <p:ext uri="{BB962C8B-B14F-4D97-AF65-F5344CB8AC3E}">
        <p14:creationId xmlns:p14="http://schemas.microsoft.com/office/powerpoint/2010/main" val="254676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0F43B-87B0-48C1-B2C6-2A2D7EFCBC96}" type="slidenum">
              <a:rPr lang="en-US" smtClean="0"/>
              <a:pPr/>
              <a:t>8</a:t>
            </a:fld>
            <a:endParaRPr lang="en-US" dirty="0"/>
          </a:p>
        </p:txBody>
      </p:sp>
    </p:spTree>
    <p:extLst>
      <p:ext uri="{BB962C8B-B14F-4D97-AF65-F5344CB8AC3E}">
        <p14:creationId xmlns:p14="http://schemas.microsoft.com/office/powerpoint/2010/main" val="328482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0F43B-87B0-48C1-B2C6-2A2D7EFCBC96}" type="slidenum">
              <a:rPr lang="en-US" smtClean="0"/>
              <a:pPr/>
              <a:t>9</a:t>
            </a:fld>
            <a:endParaRPr lang="en-US" dirty="0"/>
          </a:p>
        </p:txBody>
      </p:sp>
    </p:spTree>
    <p:extLst>
      <p:ext uri="{BB962C8B-B14F-4D97-AF65-F5344CB8AC3E}">
        <p14:creationId xmlns:p14="http://schemas.microsoft.com/office/powerpoint/2010/main" val="36497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0F43B-87B0-48C1-B2C6-2A2D7EFCBC96}" type="slidenum">
              <a:rPr lang="en-US" smtClean="0"/>
              <a:pPr/>
              <a:t>10</a:t>
            </a:fld>
            <a:endParaRPr lang="en-US" dirty="0"/>
          </a:p>
        </p:txBody>
      </p:sp>
    </p:spTree>
    <p:extLst>
      <p:ext uri="{BB962C8B-B14F-4D97-AF65-F5344CB8AC3E}">
        <p14:creationId xmlns:p14="http://schemas.microsoft.com/office/powerpoint/2010/main" val="119462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9675">
              <a:defRPr/>
            </a:pPr>
            <a:fld id="{942D284B-36FE-4639-831C-9453F21AE5C4}" type="slidenum">
              <a:rPr lang="en-US" sz="1200">
                <a:solidFill>
                  <a:prstClr val="black"/>
                </a:solidFill>
                <a:latin typeface="Calibri"/>
              </a:rPr>
              <a:pPr defTabSz="889675">
                <a:defRPr/>
              </a:pPr>
              <a:t>14</a:t>
            </a:fld>
            <a:endParaRPr lang="en-US" sz="1200">
              <a:solidFill>
                <a:prstClr val="black"/>
              </a:solidFill>
              <a:latin typeface="Calibri"/>
            </a:endParaRPr>
          </a:p>
        </p:txBody>
      </p:sp>
    </p:spTree>
    <p:extLst>
      <p:ext uri="{BB962C8B-B14F-4D97-AF65-F5344CB8AC3E}">
        <p14:creationId xmlns:p14="http://schemas.microsoft.com/office/powerpoint/2010/main" val="3891301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508760" y="4404360"/>
            <a:ext cx="7040880" cy="1691640"/>
          </a:xfrm>
        </p:spPr>
        <p:txBody>
          <a:bodyPr>
            <a:normAutofit/>
          </a:bodyPr>
          <a:lstStyle>
            <a:lvl1pPr marL="0" indent="0" algn="ctr">
              <a:buNone/>
              <a:defRPr sz="2400">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BAED641-BFA4-4F3E-B63D-103E94B99813}" type="datetime1">
              <a:rPr lang="en-US" smtClean="0"/>
              <a:pPr/>
              <a:t>5/19/2022</a:t>
            </a:fld>
            <a:endParaRPr lang="en-US" dirty="0"/>
          </a:p>
        </p:txBody>
      </p:sp>
      <p:sp>
        <p:nvSpPr>
          <p:cNvPr id="6" name="Slide Number Placeholder 5"/>
          <p:cNvSpPr>
            <a:spLocks noGrp="1"/>
          </p:cNvSpPr>
          <p:nvPr>
            <p:ph type="sldNum" sz="quarter" idx="12"/>
          </p:nvPr>
        </p:nvSpPr>
        <p:spPr/>
        <p:txBody>
          <a:bodyPr/>
          <a:lstStyle/>
          <a:p>
            <a:fld id="{2AE9393D-3738-404E-A192-111B799D64A8}" type="slidenum">
              <a:rPr lang="en-US" smtClean="0"/>
              <a:pPr/>
              <a:t>‹#›</a:t>
            </a:fld>
            <a:endParaRPr lang="en-US" dirty="0"/>
          </a:p>
        </p:txBody>
      </p:sp>
    </p:spTree>
    <p:extLst>
      <p:ext uri="{BB962C8B-B14F-4D97-AF65-F5344CB8AC3E}">
        <p14:creationId xmlns:p14="http://schemas.microsoft.com/office/powerpoint/2010/main" val="11948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A4DA41-9E86-4FA8-B87B-88006C222595}" type="datetime1">
              <a:rPr lang="en-US" smtClean="0"/>
              <a:pPr/>
              <a:t>5/19/2022</a:t>
            </a:fld>
            <a:endParaRPr lang="en-US" dirty="0"/>
          </a:p>
        </p:txBody>
      </p:sp>
      <p:sp>
        <p:nvSpPr>
          <p:cNvPr id="6" name="Slide Number Placeholder 5"/>
          <p:cNvSpPr>
            <a:spLocks noGrp="1"/>
          </p:cNvSpPr>
          <p:nvPr>
            <p:ph type="sldNum" sz="quarter" idx="12"/>
          </p:nvPr>
        </p:nvSpPr>
        <p:spPr/>
        <p:txBody>
          <a:bodyPr/>
          <a:lstStyle/>
          <a:p>
            <a:fld id="{2AE9393D-3738-404E-A192-111B799D64A8}" type="slidenum">
              <a:rPr lang="en-US" smtClean="0"/>
              <a:pPr/>
              <a:t>‹#›</a:t>
            </a:fld>
            <a:endParaRPr lang="en-US" dirty="0"/>
          </a:p>
        </p:txBody>
      </p:sp>
      <p:sp>
        <p:nvSpPr>
          <p:cNvPr id="7" name="Rectangle 6"/>
          <p:cNvSpPr/>
          <p:nvPr userDrawn="1"/>
        </p:nvSpPr>
        <p:spPr>
          <a:xfrm>
            <a:off x="2438400" y="7229868"/>
            <a:ext cx="5029200" cy="313932"/>
          </a:xfrm>
          <a:prstGeom prst="rect">
            <a:avLst/>
          </a:prstGeom>
        </p:spPr>
        <p:txBody>
          <a:bodyPr>
            <a:spAutoFit/>
          </a:bodyPr>
          <a:lstStyle/>
          <a:p>
            <a:pPr algn="ctr" eaLnBrk="1" hangingPunct="1">
              <a:lnSpc>
                <a:spcPct val="80000"/>
              </a:lnSpc>
            </a:pPr>
            <a:r>
              <a:rPr lang="en-US" altLang="en-US" sz="900" b="1" dirty="0">
                <a:latin typeface="Arial "/>
              </a:rPr>
              <a:t>Statement A: Approved for Public Release; Distribution is unlimited.</a:t>
            </a:r>
          </a:p>
          <a:p>
            <a:pPr algn="ctr" eaLnBrk="1" hangingPunct="1">
              <a:lnSpc>
                <a:spcPct val="80000"/>
              </a:lnSpc>
            </a:pPr>
            <a:endParaRPr lang="en-US" altLang="en-US" sz="900" b="1" dirty="0">
              <a:latin typeface="Arial "/>
            </a:endParaRPr>
          </a:p>
        </p:txBody>
      </p:sp>
    </p:spTree>
    <p:extLst>
      <p:ext uri="{BB962C8B-B14F-4D97-AF65-F5344CB8AC3E}">
        <p14:creationId xmlns:p14="http://schemas.microsoft.com/office/powerpoint/2010/main" val="370476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dirty="0"/>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E6132-9FF3-48B3-8768-A27DA798451D}" type="datetime1">
              <a:rPr lang="en-US" smtClean="0"/>
              <a:pPr/>
              <a:t>5/19/2022</a:t>
            </a:fld>
            <a:endParaRPr lang="en-US" dirty="0"/>
          </a:p>
        </p:txBody>
      </p:sp>
      <p:sp>
        <p:nvSpPr>
          <p:cNvPr id="6" name="Slide Number Placeholder 5"/>
          <p:cNvSpPr>
            <a:spLocks noGrp="1"/>
          </p:cNvSpPr>
          <p:nvPr>
            <p:ph type="sldNum" sz="quarter" idx="12"/>
          </p:nvPr>
        </p:nvSpPr>
        <p:spPr/>
        <p:txBody>
          <a:bodyPr/>
          <a:lstStyle/>
          <a:p>
            <a:fld id="{2AE9393D-3738-404E-A192-111B799D64A8}" type="slidenum">
              <a:rPr lang="en-US" smtClean="0"/>
              <a:pPr/>
              <a:t>‹#›</a:t>
            </a:fld>
            <a:endParaRPr lang="en-US" dirty="0"/>
          </a:p>
        </p:txBody>
      </p:sp>
    </p:spTree>
    <p:extLst>
      <p:ext uri="{BB962C8B-B14F-4D97-AF65-F5344CB8AC3E}">
        <p14:creationId xmlns:p14="http://schemas.microsoft.com/office/powerpoint/2010/main" val="30402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F96CDA-7C7D-41B3-A374-E9DBFB7A6DDB}" type="datetime1">
              <a:rPr lang="en-US" smtClean="0"/>
              <a:pPr/>
              <a:t>5/19/2022</a:t>
            </a:fld>
            <a:endParaRPr lang="en-US" dirty="0"/>
          </a:p>
        </p:txBody>
      </p:sp>
      <p:sp>
        <p:nvSpPr>
          <p:cNvPr id="7" name="Slide Number Placeholder 6"/>
          <p:cNvSpPr>
            <a:spLocks noGrp="1"/>
          </p:cNvSpPr>
          <p:nvPr>
            <p:ph type="sldNum" sz="quarter" idx="12"/>
          </p:nvPr>
        </p:nvSpPr>
        <p:spPr/>
        <p:txBody>
          <a:bodyPr/>
          <a:lstStyle/>
          <a:p>
            <a:fld id="{2AE9393D-3738-404E-A192-111B799D64A8}" type="slidenum">
              <a:rPr lang="en-US" smtClean="0"/>
              <a:pPr/>
              <a:t>‹#›</a:t>
            </a:fld>
            <a:endParaRPr lang="en-US" dirty="0"/>
          </a:p>
        </p:txBody>
      </p:sp>
    </p:spTree>
    <p:extLst>
      <p:ext uri="{BB962C8B-B14F-4D97-AF65-F5344CB8AC3E}">
        <p14:creationId xmlns:p14="http://schemas.microsoft.com/office/powerpoint/2010/main" val="60446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021F42D-6124-4EAB-8D6B-4E467BC8165D}" type="datetime1">
              <a:rPr lang="en-US" smtClean="0"/>
              <a:pPr/>
              <a:t>5/19/2022</a:t>
            </a:fld>
            <a:endParaRPr lang="en-US" dirty="0"/>
          </a:p>
        </p:txBody>
      </p:sp>
      <p:sp>
        <p:nvSpPr>
          <p:cNvPr id="5" name="Slide Number Placeholder 4"/>
          <p:cNvSpPr>
            <a:spLocks noGrp="1"/>
          </p:cNvSpPr>
          <p:nvPr>
            <p:ph type="sldNum" sz="quarter" idx="12"/>
          </p:nvPr>
        </p:nvSpPr>
        <p:spPr/>
        <p:txBody>
          <a:bodyPr/>
          <a:lstStyle/>
          <a:p>
            <a:fld id="{2AE9393D-3738-404E-A192-111B799D64A8}" type="slidenum">
              <a:rPr lang="en-US" smtClean="0"/>
              <a:pPr/>
              <a:t>‹#›</a:t>
            </a:fld>
            <a:endParaRPr lang="en-US" dirty="0"/>
          </a:p>
        </p:txBody>
      </p:sp>
      <p:sp>
        <p:nvSpPr>
          <p:cNvPr id="7" name="Rectangle 6"/>
          <p:cNvSpPr/>
          <p:nvPr userDrawn="1"/>
        </p:nvSpPr>
        <p:spPr>
          <a:xfrm>
            <a:off x="2438400" y="7229868"/>
            <a:ext cx="5029200" cy="313932"/>
          </a:xfrm>
          <a:prstGeom prst="rect">
            <a:avLst/>
          </a:prstGeom>
        </p:spPr>
        <p:txBody>
          <a:bodyPr>
            <a:spAutoFit/>
          </a:bodyPr>
          <a:lstStyle/>
          <a:p>
            <a:pPr algn="ctr" eaLnBrk="1" hangingPunct="1">
              <a:lnSpc>
                <a:spcPct val="80000"/>
              </a:lnSpc>
            </a:pPr>
            <a:r>
              <a:rPr lang="en-US" altLang="en-US" sz="900" b="1" dirty="0">
                <a:latin typeface="Arial "/>
              </a:rPr>
              <a:t>Statement A: Approved for Public Release; Distribution is unlimited.</a:t>
            </a:r>
          </a:p>
          <a:p>
            <a:pPr algn="ctr" eaLnBrk="1" hangingPunct="1">
              <a:lnSpc>
                <a:spcPct val="80000"/>
              </a:lnSpc>
            </a:pPr>
            <a:endParaRPr lang="en-US" altLang="en-US" sz="900" b="1" dirty="0">
              <a:latin typeface="Arial "/>
            </a:endParaRPr>
          </a:p>
        </p:txBody>
      </p:sp>
    </p:spTree>
    <p:extLst>
      <p:ext uri="{BB962C8B-B14F-4D97-AF65-F5344CB8AC3E}">
        <p14:creationId xmlns:p14="http://schemas.microsoft.com/office/powerpoint/2010/main" val="1956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p:cNvSpPr>
            <a:spLocks noGrp="1"/>
          </p:cNvSpPr>
          <p:nvPr>
            <p:ph type="title"/>
          </p:nvPr>
        </p:nvSpPr>
        <p:spPr>
          <a:xfrm>
            <a:off x="2286000" y="609600"/>
            <a:ext cx="7467600" cy="685800"/>
          </a:xfrm>
        </p:spPr>
        <p:txBody>
          <a:bodyPr>
            <a:normAutofit/>
          </a:bodyPr>
          <a:lstStyle>
            <a:lvl1pPr algn="r">
              <a:defRPr sz="2800" b="1">
                <a:solidFill>
                  <a:schemeClr val="bg1"/>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a:t>Click to edit Master title style</a:t>
            </a:r>
          </a:p>
        </p:txBody>
      </p:sp>
      <p:sp>
        <p:nvSpPr>
          <p:cNvPr id="7" name="Date Placeholder 3"/>
          <p:cNvSpPr>
            <a:spLocks noGrp="1"/>
          </p:cNvSpPr>
          <p:nvPr>
            <p:ph type="dt" sz="half" idx="2"/>
          </p:nvPr>
        </p:nvSpPr>
        <p:spPr>
          <a:xfrm>
            <a:off x="45716" y="7306637"/>
            <a:ext cx="2346960" cy="413808"/>
          </a:xfrm>
          <a:prstGeom prst="rect">
            <a:avLst/>
          </a:prstGeom>
        </p:spPr>
        <p:txBody>
          <a:bodyPr vert="horz" lIns="101882" tIns="50941" rIns="101882" bIns="50941" rtlCol="0" anchor="ctr"/>
          <a:lstStyle>
            <a:lvl1pPr algn="l">
              <a:defRPr sz="1000" b="1">
                <a:solidFill>
                  <a:schemeClr val="bg1"/>
                </a:solidFill>
                <a:latin typeface="Arial" pitchFamily="34" charset="0"/>
                <a:cs typeface="Arial" pitchFamily="34" charset="0"/>
              </a:defRPr>
            </a:lvl1pPr>
          </a:lstStyle>
          <a:p>
            <a:fld id="{D3F92943-12B5-4FBD-B0DC-4FDFDCC8BEE0}" type="datetime1">
              <a:rPr lang="en-US" smtClean="0"/>
              <a:pPr/>
              <a:t>5/19/2022</a:t>
            </a:fld>
            <a:endParaRPr lang="en-US" dirty="0"/>
          </a:p>
        </p:txBody>
      </p:sp>
      <p:sp>
        <p:nvSpPr>
          <p:cNvPr id="9" name="Slide Number Placeholder 5"/>
          <p:cNvSpPr>
            <a:spLocks noGrp="1"/>
          </p:cNvSpPr>
          <p:nvPr>
            <p:ph type="sldNum" sz="quarter" idx="4"/>
          </p:nvPr>
        </p:nvSpPr>
        <p:spPr>
          <a:xfrm>
            <a:off x="7448204" y="7224646"/>
            <a:ext cx="2346960" cy="413808"/>
          </a:xfrm>
          <a:prstGeom prst="rect">
            <a:avLst/>
          </a:prstGeom>
        </p:spPr>
        <p:txBody>
          <a:bodyPr vert="horz" lIns="101882" tIns="50941" rIns="101882" bIns="50941" rtlCol="0" anchor="ctr"/>
          <a:lstStyle>
            <a:lvl1pPr algn="r">
              <a:defRPr sz="1000" b="1">
                <a:solidFill>
                  <a:schemeClr val="bg1"/>
                </a:solidFill>
                <a:latin typeface="Arial" pitchFamily="34" charset="0"/>
                <a:cs typeface="Arial" pitchFamily="34" charset="0"/>
              </a:defRPr>
            </a:lvl1pPr>
          </a:lstStyle>
          <a:p>
            <a:fld id="{2AE9393D-3738-404E-A192-111B799D64A8}" type="slidenum">
              <a:rPr lang="en-US" smtClean="0"/>
              <a:pPr/>
              <a:t>‹#›</a:t>
            </a:fld>
            <a:endParaRPr lang="en-US" dirty="0"/>
          </a:p>
        </p:txBody>
      </p:sp>
      <p:sp>
        <p:nvSpPr>
          <p:cNvPr id="10" name="Rectangle 9"/>
          <p:cNvSpPr/>
          <p:nvPr userDrawn="1"/>
        </p:nvSpPr>
        <p:spPr>
          <a:xfrm>
            <a:off x="2438400" y="7229868"/>
            <a:ext cx="5029200" cy="313932"/>
          </a:xfrm>
          <a:prstGeom prst="rect">
            <a:avLst/>
          </a:prstGeom>
        </p:spPr>
        <p:txBody>
          <a:bodyPr>
            <a:spAutoFit/>
          </a:bodyPr>
          <a:lstStyle/>
          <a:p>
            <a:pPr algn="ctr" eaLnBrk="1" hangingPunct="1">
              <a:lnSpc>
                <a:spcPct val="80000"/>
              </a:lnSpc>
            </a:pPr>
            <a:r>
              <a:rPr lang="en-US" altLang="en-US" sz="900" b="1" dirty="0">
                <a:latin typeface="Arial "/>
              </a:rPr>
              <a:t>Statement A: Approved for Public Release; Distribution is unlimited.</a:t>
            </a:r>
          </a:p>
          <a:p>
            <a:pPr algn="ctr" eaLnBrk="1" hangingPunct="1">
              <a:lnSpc>
                <a:spcPct val="80000"/>
              </a:lnSpc>
            </a:pPr>
            <a:endParaRPr lang="en-US" altLang="en-US" sz="900" b="1" dirty="0">
              <a:latin typeface="Arial "/>
            </a:endParaRPr>
          </a:p>
        </p:txBody>
      </p:sp>
    </p:spTree>
    <p:extLst>
      <p:ext uri="{BB962C8B-B14F-4D97-AF65-F5344CB8AC3E}">
        <p14:creationId xmlns:p14="http://schemas.microsoft.com/office/powerpoint/2010/main" val="371185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4"/>
            <a:ext cx="2346960" cy="413808"/>
          </a:xfrm>
          <a:prstGeom prst="rect">
            <a:avLst/>
          </a:prstGeom>
        </p:spPr>
        <p:txBody>
          <a:bodyPr/>
          <a:lstStyle/>
          <a:p>
            <a:fld id="{F997E55C-CDED-40EF-8E43-B342B4726303}" type="datetime1">
              <a:rPr lang="en-US" smtClean="0"/>
              <a:t>5/19/2022</a:t>
            </a:fld>
            <a:endParaRPr lang="en-US"/>
          </a:p>
        </p:txBody>
      </p:sp>
      <p:sp>
        <p:nvSpPr>
          <p:cNvPr id="3" name="Footer Placeholder 2"/>
          <p:cNvSpPr>
            <a:spLocks noGrp="1"/>
          </p:cNvSpPr>
          <p:nvPr>
            <p:ph type="ftr" sz="quarter" idx="11"/>
          </p:nvPr>
        </p:nvSpPr>
        <p:spPr>
          <a:xfrm>
            <a:off x="3436620" y="7203864"/>
            <a:ext cx="3185160" cy="413808"/>
          </a:xfrm>
          <a:prstGeom prst="rect">
            <a:avLst/>
          </a:prstGeom>
        </p:spPr>
        <p:txBody>
          <a:bodyPr/>
          <a:lstStyle/>
          <a:p>
            <a:endParaRPr lang="en-US"/>
          </a:p>
        </p:txBody>
      </p:sp>
      <p:sp>
        <p:nvSpPr>
          <p:cNvPr id="4" name="Slide Number Placeholder 3"/>
          <p:cNvSpPr>
            <a:spLocks noGrp="1"/>
          </p:cNvSpPr>
          <p:nvPr>
            <p:ph type="sldNum" sz="quarter" idx="12"/>
          </p:nvPr>
        </p:nvSpPr>
        <p:spPr>
          <a:xfrm>
            <a:off x="0" y="7340602"/>
            <a:ext cx="419100" cy="259079"/>
          </a:xfrm>
          <a:prstGeom prst="roundRect">
            <a:avLst/>
          </a:prstGeom>
          <a:noFill/>
        </p:spPr>
        <p:txBody>
          <a:bodyPr anchor="ctr"/>
          <a:lstStyle>
            <a:lvl1pPr algn="l">
              <a:defRPr sz="1155" b="0">
                <a:solidFill>
                  <a:schemeClr val="bg1"/>
                </a:solidFill>
              </a:defRPr>
            </a:lvl1pPr>
          </a:lstStyle>
          <a:p>
            <a:fld id="{D6F189EE-FA9F-4AC2-8368-0B6CE9856500}" type="slidenum">
              <a:rPr lang="en-US" smtClean="0"/>
              <a:pPr/>
              <a:t>‹#›</a:t>
            </a:fld>
            <a:endParaRPr lang="en-US" dirty="0"/>
          </a:p>
        </p:txBody>
      </p:sp>
    </p:spTree>
    <p:extLst>
      <p:ext uri="{BB962C8B-B14F-4D97-AF65-F5344CB8AC3E}">
        <p14:creationId xmlns:p14="http://schemas.microsoft.com/office/powerpoint/2010/main" val="6324472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1200" y="619991"/>
            <a:ext cx="7848600" cy="685800"/>
          </a:xfrm>
          <a:prstGeom prst="rect">
            <a:avLst/>
          </a:prstGeom>
        </p:spPr>
        <p:txBody>
          <a:bodyPr vert="horz" lIns="101882" tIns="50941" rIns="101882" bIns="50941" rtlCol="0" anchor="ctr">
            <a:normAutofit/>
          </a:bodyPr>
          <a:lstStyle/>
          <a:p>
            <a:r>
              <a:rPr lang="en-US" dirty="0"/>
              <a:t>Click to edit Master title style</a:t>
            </a:r>
          </a:p>
        </p:txBody>
      </p:sp>
      <p:sp>
        <p:nvSpPr>
          <p:cNvPr id="3" name="Text Placeholder 2"/>
          <p:cNvSpPr>
            <a:spLocks noGrp="1"/>
          </p:cNvSpPr>
          <p:nvPr>
            <p:ph type="body" idx="1"/>
          </p:nvPr>
        </p:nvSpPr>
        <p:spPr>
          <a:xfrm>
            <a:off x="502920" y="1981200"/>
            <a:ext cx="9052560" cy="4961785"/>
          </a:xfrm>
          <a:prstGeom prst="rect">
            <a:avLst/>
          </a:prstGeom>
        </p:spPr>
        <p:txBody>
          <a:bodyPr vert="horz" lIns="101882" tIns="50941" rIns="101882" bIns="5094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16" y="7306637"/>
            <a:ext cx="2346960" cy="413808"/>
          </a:xfrm>
          <a:prstGeom prst="rect">
            <a:avLst/>
          </a:prstGeom>
        </p:spPr>
        <p:txBody>
          <a:bodyPr vert="horz" lIns="101882" tIns="50941" rIns="101882" bIns="50941" rtlCol="0" anchor="ctr"/>
          <a:lstStyle>
            <a:lvl1pPr algn="l">
              <a:defRPr sz="1000" b="1">
                <a:solidFill>
                  <a:schemeClr val="bg1"/>
                </a:solidFill>
                <a:latin typeface="Arial" pitchFamily="34" charset="0"/>
                <a:cs typeface="Arial" pitchFamily="34" charset="0"/>
              </a:defRPr>
            </a:lvl1pPr>
          </a:lstStyle>
          <a:p>
            <a:fld id="{F3462B06-98C5-4B6B-B54A-90AD501A6108}" type="datetime1">
              <a:rPr lang="en-US" smtClean="0"/>
              <a:pPr/>
              <a:t>5/19/2022</a:t>
            </a:fld>
            <a:endParaRPr lang="en-US" dirty="0"/>
          </a:p>
        </p:txBody>
      </p:sp>
      <p:sp>
        <p:nvSpPr>
          <p:cNvPr id="6" name="Slide Number Placeholder 5"/>
          <p:cNvSpPr>
            <a:spLocks noGrp="1"/>
          </p:cNvSpPr>
          <p:nvPr>
            <p:ph type="sldNum" sz="quarter" idx="4"/>
          </p:nvPr>
        </p:nvSpPr>
        <p:spPr>
          <a:xfrm>
            <a:off x="7448204" y="7224646"/>
            <a:ext cx="2346960" cy="413808"/>
          </a:xfrm>
          <a:prstGeom prst="rect">
            <a:avLst/>
          </a:prstGeom>
        </p:spPr>
        <p:txBody>
          <a:bodyPr vert="horz" lIns="101882" tIns="50941" rIns="101882" bIns="50941" rtlCol="0" anchor="ctr"/>
          <a:lstStyle>
            <a:lvl1pPr algn="r">
              <a:defRPr sz="1000" b="1">
                <a:solidFill>
                  <a:schemeClr val="bg1"/>
                </a:solidFill>
                <a:latin typeface="Arial" pitchFamily="34" charset="0"/>
                <a:cs typeface="Arial" pitchFamily="34" charset="0"/>
              </a:defRPr>
            </a:lvl1pPr>
          </a:lstStyle>
          <a:p>
            <a:fld id="{2AE9393D-3738-404E-A192-111B799D64A8}" type="slidenum">
              <a:rPr lang="en-US" smtClean="0"/>
              <a:pPr/>
              <a:t>‹#›</a:t>
            </a:fld>
            <a:endParaRPr lang="en-US" dirty="0"/>
          </a:p>
        </p:txBody>
      </p:sp>
      <p:sp>
        <p:nvSpPr>
          <p:cNvPr id="7" name="Rectangle 6"/>
          <p:cNvSpPr/>
          <p:nvPr userDrawn="1"/>
        </p:nvSpPr>
        <p:spPr>
          <a:xfrm>
            <a:off x="2438400" y="7229868"/>
            <a:ext cx="5029200" cy="313932"/>
          </a:xfrm>
          <a:prstGeom prst="rect">
            <a:avLst/>
          </a:prstGeom>
        </p:spPr>
        <p:txBody>
          <a:bodyPr>
            <a:spAutoFit/>
          </a:bodyPr>
          <a:lstStyle/>
          <a:p>
            <a:pPr algn="ctr" eaLnBrk="1" hangingPunct="1">
              <a:lnSpc>
                <a:spcPct val="80000"/>
              </a:lnSpc>
            </a:pPr>
            <a:r>
              <a:rPr lang="en-US" altLang="en-US" sz="900" b="1" dirty="0">
                <a:latin typeface="Arial "/>
              </a:rPr>
              <a:t>Statement A: Approved for Public Release; Distribution is unlimited.</a:t>
            </a:r>
          </a:p>
          <a:p>
            <a:pPr algn="ctr" eaLnBrk="1" hangingPunct="1">
              <a:lnSpc>
                <a:spcPct val="80000"/>
              </a:lnSpc>
            </a:pPr>
            <a:endParaRPr lang="en-US" altLang="en-US" sz="900" b="1" dirty="0">
              <a:latin typeface="Arial "/>
            </a:endParaRPr>
          </a:p>
        </p:txBody>
      </p:sp>
    </p:spTree>
    <p:extLst>
      <p:ext uri="{BB962C8B-B14F-4D97-AF65-F5344CB8AC3E}">
        <p14:creationId xmlns:p14="http://schemas.microsoft.com/office/powerpoint/2010/main" val="30357164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r" defTabSz="1018824"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82059" indent="-382059" algn="l" defTabSz="1018824" rtl="0" eaLnBrk="1" latinLnBrk="0" hangingPunct="1">
        <a:spcBef>
          <a:spcPct val="20000"/>
        </a:spcBef>
        <a:buFont typeface="Arial" pitchFamily="34" charset="0"/>
        <a:buChar char="•"/>
        <a:defRPr sz="2800" b="1" kern="1200">
          <a:solidFill>
            <a:schemeClr val="tx1"/>
          </a:solidFill>
          <a:latin typeface="Arial" pitchFamily="34" charset="0"/>
          <a:ea typeface="+mn-ea"/>
          <a:cs typeface="Arial" pitchFamily="34" charset="0"/>
        </a:defRPr>
      </a:lvl1pPr>
      <a:lvl2pPr marL="827795" indent="-318383" algn="l" defTabSz="1018824"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2pPr>
      <a:lvl3pPr marL="1273531" indent="-254706" algn="l" defTabSz="1018824"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3pPr>
      <a:lvl4pPr marL="1782943" indent="-254706" algn="l" defTabSz="1018824" rtl="0" eaLnBrk="1" latinLnBrk="0" hangingPunct="1">
        <a:spcBef>
          <a:spcPct val="20000"/>
        </a:spcBef>
        <a:buFont typeface="Arial" pitchFamily="34" charset="0"/>
        <a:buChar char="–"/>
        <a:defRPr sz="1800" b="1" kern="1200">
          <a:solidFill>
            <a:schemeClr val="tx1"/>
          </a:solidFill>
          <a:latin typeface="Arial" pitchFamily="34" charset="0"/>
          <a:ea typeface="+mn-ea"/>
          <a:cs typeface="Arial" pitchFamily="34" charset="0"/>
        </a:defRPr>
      </a:lvl4pPr>
      <a:lvl5pPr marL="2292355" indent="-254706" algn="l" defTabSz="1018824" rtl="0" eaLnBrk="1" latinLnBrk="0" hangingPunct="1">
        <a:spcBef>
          <a:spcPct val="20000"/>
        </a:spcBef>
        <a:buFont typeface="Arial" pitchFamily="34" charset="0"/>
        <a:buChar char="»"/>
        <a:defRPr sz="1600" b="1" kern="1200">
          <a:solidFill>
            <a:schemeClr val="tx1"/>
          </a:solidFill>
          <a:latin typeface="Arial" pitchFamily="34" charset="0"/>
          <a:ea typeface="+mn-ea"/>
          <a:cs typeface="Arial" pitchFamily="34" charset="0"/>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0.jpeg"/><Relationship Id="rId4" Type="http://schemas.openxmlformats.org/officeDocument/2006/relationships/diagramLayout" Target="../diagrams/layout3.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44.png"/><Relationship Id="rId26" Type="http://schemas.openxmlformats.org/officeDocument/2006/relationships/image" Target="../media/image50.png"/><Relationship Id="rId39" Type="http://schemas.openxmlformats.org/officeDocument/2006/relationships/image" Target="../media/image62.png"/><Relationship Id="rId3" Type="http://schemas.openxmlformats.org/officeDocument/2006/relationships/chart" Target="../charts/chart1.xml"/><Relationship Id="rId21" Type="http://schemas.microsoft.com/office/2007/relationships/hdphoto" Target="../media/hdphoto8.wdp"/><Relationship Id="rId34" Type="http://schemas.openxmlformats.org/officeDocument/2006/relationships/image" Target="../media/image58.png"/><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43.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1.png"/><Relationship Id="rId2" Type="http://schemas.openxmlformats.org/officeDocument/2006/relationships/notesSlide" Target="../notesSlides/notesSlide6.xml"/><Relationship Id="rId16" Type="http://schemas.microsoft.com/office/2007/relationships/hdphoto" Target="../media/hdphoto6.wdp"/><Relationship Id="rId20" Type="http://schemas.openxmlformats.org/officeDocument/2006/relationships/image" Target="../media/image45.pn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4.wdp"/><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0.png"/><Relationship Id="rId40" Type="http://schemas.openxmlformats.org/officeDocument/2006/relationships/image" Target="../media/image63.png"/><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59.png"/><Relationship Id="rId10" Type="http://schemas.openxmlformats.org/officeDocument/2006/relationships/image" Target="../media/image39.png"/><Relationship Id="rId19" Type="http://schemas.microsoft.com/office/2007/relationships/hdphoto" Target="../media/hdphoto7.wdp"/><Relationship Id="rId31" Type="http://schemas.openxmlformats.org/officeDocument/2006/relationships/image" Target="../media/image55.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microsoft.com/office/2007/relationships/hdphoto" Target="../media/hdphoto9.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NULL"/><Relationship Id="rId15" Type="http://schemas.openxmlformats.org/officeDocument/2006/relationships/image" Target="../media/image8.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fif"/><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6.jpeg"/><Relationship Id="rId5" Type="http://schemas.openxmlformats.org/officeDocument/2006/relationships/diagramQuickStyle" Target="../diagrams/quickStyle2.xml"/><Relationship Id="rId10" Type="http://schemas.openxmlformats.org/officeDocument/2006/relationships/image" Target="../media/image25.png"/><Relationship Id="rId4" Type="http://schemas.openxmlformats.org/officeDocument/2006/relationships/diagramLayout" Target="../diagrams/layout2.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rane cover.jpg"/>
          <p:cNvPicPr>
            <a:picLocks noChangeAspect="1"/>
          </p:cNvPicPr>
          <p:nvPr/>
        </p:nvPicPr>
        <p:blipFill>
          <a:blip r:embed="rId2" cstate="print"/>
          <a:stretch>
            <a:fillRect/>
          </a:stretch>
        </p:blipFill>
        <p:spPr>
          <a:xfrm>
            <a:off x="0" y="0"/>
            <a:ext cx="10058400" cy="7772400"/>
          </a:xfrm>
          <a:prstGeom prst="rect">
            <a:avLst/>
          </a:prstGeom>
        </p:spPr>
      </p:pic>
      <p:sp>
        <p:nvSpPr>
          <p:cNvPr id="5" name="TextBox 4">
            <a:extLst>
              <a:ext uri="{FF2B5EF4-FFF2-40B4-BE49-F238E27FC236}">
                <a16:creationId xmlns:a16="http://schemas.microsoft.com/office/drawing/2014/main" id="{963F70CF-2E4D-4550-A80F-3933C034C567}"/>
              </a:ext>
            </a:extLst>
          </p:cNvPr>
          <p:cNvSpPr txBox="1"/>
          <p:nvPr/>
        </p:nvSpPr>
        <p:spPr>
          <a:xfrm>
            <a:off x="75286" y="485415"/>
            <a:ext cx="10058400" cy="1015663"/>
          </a:xfrm>
          <a:prstGeom prst="rect">
            <a:avLst/>
          </a:prstGeom>
          <a:noFill/>
        </p:spPr>
        <p:txBody>
          <a:bodyPr wrap="square" rtlCol="0">
            <a:spAutoFit/>
          </a:bodyPr>
          <a:lstStyle/>
          <a:p>
            <a:pPr algn="ctr">
              <a:spcBef>
                <a:spcPct val="0"/>
              </a:spcBef>
            </a:pPr>
            <a:r>
              <a:rPr lang="en-US" altLang="en-US" sz="3600" b="1" dirty="0" smtClean="0">
                <a:solidFill>
                  <a:srgbClr val="004151"/>
                </a:solidFill>
                <a:latin typeface="Arial" pitchFamily="34" charset="0"/>
                <a:cs typeface="Arial" pitchFamily="34" charset="0"/>
              </a:rPr>
              <a:t>Corp Operations Department </a:t>
            </a:r>
            <a:br>
              <a:rPr lang="en-US" altLang="en-US" sz="3600" b="1" dirty="0" smtClean="0">
                <a:solidFill>
                  <a:srgbClr val="004151"/>
                </a:solidFill>
                <a:latin typeface="Arial" pitchFamily="34" charset="0"/>
                <a:cs typeface="Arial" pitchFamily="34" charset="0"/>
              </a:rPr>
            </a:br>
            <a:r>
              <a:rPr lang="en-US" altLang="en-US" sz="2400" b="1" i="1" dirty="0" smtClean="0">
                <a:solidFill>
                  <a:srgbClr val="5F9BAF"/>
                </a:solidFill>
                <a:latin typeface="Arial" pitchFamily="34" charset="0"/>
                <a:cs typeface="Arial" pitchFamily="34" charset="0"/>
              </a:rPr>
              <a:t>Presented </a:t>
            </a:r>
            <a:r>
              <a:rPr lang="en-US" altLang="en-US" sz="2400" b="1" i="1" dirty="0">
                <a:solidFill>
                  <a:srgbClr val="5F9BAF"/>
                </a:solidFill>
                <a:latin typeface="Arial" pitchFamily="34" charset="0"/>
                <a:cs typeface="Arial" pitchFamily="34" charset="0"/>
              </a:rPr>
              <a:t>by</a:t>
            </a:r>
            <a:r>
              <a:rPr lang="en-US" altLang="en-US" sz="2400" b="1" i="1" dirty="0" smtClean="0">
                <a:solidFill>
                  <a:srgbClr val="5F9BAF"/>
                </a:solidFill>
                <a:latin typeface="Arial" pitchFamily="34" charset="0"/>
                <a:cs typeface="Arial" pitchFamily="34" charset="0"/>
              </a:rPr>
              <a:t>: Brent Voigtschild</a:t>
            </a:r>
            <a:endParaRPr lang="en-US" sz="2400" dirty="0"/>
          </a:p>
        </p:txBody>
      </p:sp>
      <p:grpSp>
        <p:nvGrpSpPr>
          <p:cNvPr id="6" name="Group 5">
            <a:extLst>
              <a:ext uri="{FF2B5EF4-FFF2-40B4-BE49-F238E27FC236}">
                <a16:creationId xmlns:a16="http://schemas.microsoft.com/office/drawing/2014/main" id="{C71DD836-FA25-4B72-A042-CCA641E16F81}"/>
              </a:ext>
            </a:extLst>
          </p:cNvPr>
          <p:cNvGrpSpPr/>
          <p:nvPr/>
        </p:nvGrpSpPr>
        <p:grpSpPr>
          <a:xfrm>
            <a:off x="228600" y="5638800"/>
            <a:ext cx="9690888" cy="523220"/>
            <a:chOff x="228600" y="5348645"/>
            <a:chExt cx="9690888" cy="523220"/>
          </a:xfrm>
        </p:grpSpPr>
        <p:sp>
          <p:nvSpPr>
            <p:cNvPr id="7" name="TextBox 6">
              <a:extLst>
                <a:ext uri="{FF2B5EF4-FFF2-40B4-BE49-F238E27FC236}">
                  <a16:creationId xmlns:a16="http://schemas.microsoft.com/office/drawing/2014/main" id="{95958101-5852-4AD9-8931-09D2E4985E56}"/>
                </a:ext>
              </a:extLst>
            </p:cNvPr>
            <p:cNvSpPr txBox="1"/>
            <p:nvPr/>
          </p:nvSpPr>
          <p:spPr>
            <a:xfrm>
              <a:off x="228600" y="5348645"/>
              <a:ext cx="2478307" cy="523220"/>
            </a:xfrm>
            <a:prstGeom prst="rect">
              <a:avLst/>
            </a:prstGeom>
            <a:noFill/>
          </p:spPr>
          <p:txBody>
            <a:bodyPr wrap="none" rtlCol="0">
              <a:spAutoFit/>
            </a:bodyPr>
            <a:lstStyle/>
            <a:p>
              <a:r>
                <a:rPr lang="en-US" sz="1400" b="1" i="1" dirty="0">
                  <a:solidFill>
                    <a:srgbClr val="004151"/>
                  </a:solidFill>
                  <a:latin typeface="Arial" pitchFamily="34" charset="0"/>
                  <a:cs typeface="Arial" pitchFamily="34" charset="0"/>
                </a:rPr>
                <a:t>CAPT </a:t>
              </a:r>
              <a:r>
                <a:rPr lang="en-US" sz="1400" b="1" i="1" dirty="0" smtClean="0">
                  <a:solidFill>
                    <a:srgbClr val="004151"/>
                  </a:solidFill>
                  <a:latin typeface="Arial" pitchFamily="34" charset="0"/>
                  <a:cs typeface="Arial" pitchFamily="34" charset="0"/>
                </a:rPr>
                <a:t>Duncan McKay, </a:t>
              </a:r>
              <a:r>
                <a:rPr lang="en-US" sz="1400" b="1" i="1" dirty="0">
                  <a:solidFill>
                    <a:srgbClr val="004151"/>
                  </a:solidFill>
                  <a:latin typeface="Arial" pitchFamily="34" charset="0"/>
                  <a:cs typeface="Arial" pitchFamily="34" charset="0"/>
                </a:rPr>
                <a:t>USN</a:t>
              </a:r>
            </a:p>
            <a:p>
              <a:r>
                <a:rPr lang="en-US" sz="1400" b="1" i="1" dirty="0">
                  <a:solidFill>
                    <a:srgbClr val="004151"/>
                  </a:solidFill>
                  <a:latin typeface="Arial" pitchFamily="34" charset="0"/>
                  <a:cs typeface="Arial" pitchFamily="34" charset="0"/>
                </a:rPr>
                <a:t>Commanding </a:t>
              </a:r>
              <a:r>
                <a:rPr lang="en-US" sz="1400" b="1" i="1" dirty="0" smtClean="0">
                  <a:solidFill>
                    <a:srgbClr val="004151"/>
                  </a:solidFill>
                  <a:latin typeface="Arial" pitchFamily="34" charset="0"/>
                  <a:cs typeface="Arial" pitchFamily="34" charset="0"/>
                </a:rPr>
                <a:t>Officer </a:t>
              </a:r>
              <a:endParaRPr lang="en-US" sz="1400" b="1" i="1" dirty="0">
                <a:solidFill>
                  <a:srgbClr val="00415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803DB9B6-47C0-4F92-A694-DD986F7D4B86}"/>
                </a:ext>
              </a:extLst>
            </p:cNvPr>
            <p:cNvSpPr txBox="1"/>
            <p:nvPr/>
          </p:nvSpPr>
          <p:spPr>
            <a:xfrm>
              <a:off x="7848600" y="5348645"/>
              <a:ext cx="2070888" cy="523220"/>
            </a:xfrm>
            <a:prstGeom prst="rect">
              <a:avLst/>
            </a:prstGeom>
            <a:noFill/>
          </p:spPr>
          <p:txBody>
            <a:bodyPr wrap="none" rtlCol="0">
              <a:spAutoFit/>
            </a:bodyPr>
            <a:lstStyle/>
            <a:p>
              <a:r>
                <a:rPr lang="en-US" sz="1400" b="1" i="1" dirty="0" smtClean="0">
                  <a:solidFill>
                    <a:srgbClr val="004151"/>
                  </a:solidFill>
                  <a:latin typeface="Arial" pitchFamily="34" charset="0"/>
                  <a:cs typeface="Arial" pitchFamily="34" charset="0"/>
                </a:rPr>
                <a:t>Dr. Angela Lewis, SES</a:t>
              </a:r>
            </a:p>
            <a:p>
              <a:r>
                <a:rPr lang="en-US" sz="1400" b="1" i="1" dirty="0" smtClean="0">
                  <a:solidFill>
                    <a:srgbClr val="004151"/>
                  </a:solidFill>
                  <a:latin typeface="Arial" pitchFamily="34" charset="0"/>
                  <a:cs typeface="Arial" pitchFamily="34" charset="0"/>
                </a:rPr>
                <a:t>Technical Director</a:t>
              </a:r>
            </a:p>
          </p:txBody>
        </p:sp>
      </p:grpSp>
      <p:sp>
        <p:nvSpPr>
          <p:cNvPr id="16" name="Rectangle 15"/>
          <p:cNvSpPr/>
          <p:nvPr/>
        </p:nvSpPr>
        <p:spPr>
          <a:xfrm>
            <a:off x="2563532" y="7162800"/>
            <a:ext cx="5029200" cy="313932"/>
          </a:xfrm>
          <a:prstGeom prst="rect">
            <a:avLst/>
          </a:prstGeom>
        </p:spPr>
        <p:txBody>
          <a:bodyPr>
            <a:spAutoFit/>
          </a:bodyPr>
          <a:lstStyle/>
          <a:p>
            <a:pPr algn="ctr" eaLnBrk="1" hangingPunct="1">
              <a:lnSpc>
                <a:spcPct val="80000"/>
              </a:lnSpc>
            </a:pPr>
            <a:r>
              <a:rPr lang="en-US" altLang="en-US" sz="900" b="1" dirty="0" smtClean="0">
                <a:latin typeface="Arial "/>
              </a:rPr>
              <a:t>Statement A:  Approved for Public Release; Distribution is unlimited </a:t>
            </a:r>
          </a:p>
          <a:p>
            <a:pPr algn="ctr" eaLnBrk="1" hangingPunct="1">
              <a:lnSpc>
                <a:spcPct val="80000"/>
              </a:lnSpc>
            </a:pPr>
            <a:endParaRPr lang="en-US" altLang="en-US" sz="900" b="1" dirty="0">
              <a:latin typeface="Arial "/>
            </a:endParaRPr>
          </a:p>
        </p:txBody>
      </p:sp>
    </p:spTree>
    <p:extLst>
      <p:ext uri="{BB962C8B-B14F-4D97-AF65-F5344CB8AC3E}">
        <p14:creationId xmlns:p14="http://schemas.microsoft.com/office/powerpoint/2010/main" val="17378759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18472228"/>
              </p:ext>
            </p:extLst>
          </p:nvPr>
        </p:nvGraphicFramePr>
        <p:xfrm>
          <a:off x="1042259" y="1798147"/>
          <a:ext cx="7696200" cy="5209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518A3C4-B922-4E2F-ACDF-97A4CB90F4D6}"/>
              </a:ext>
            </a:extLst>
          </p:cNvPr>
          <p:cNvSpPr>
            <a:spLocks noGrp="1"/>
          </p:cNvSpPr>
          <p:nvPr>
            <p:ph type="title"/>
          </p:nvPr>
        </p:nvSpPr>
        <p:spPr>
          <a:xfrm>
            <a:off x="2038022" y="630700"/>
            <a:ext cx="7848600" cy="685800"/>
          </a:xfrm>
        </p:spPr>
        <p:txBody>
          <a:bodyPr/>
          <a:lstStyle/>
          <a:p>
            <a:r>
              <a:rPr lang="en-US" b="0" dirty="0" smtClean="0">
                <a:latin typeface="Bahnschrift Condensed" panose="020B0502040204020203" pitchFamily="34" charset="0"/>
              </a:rPr>
              <a:t>CONTRACTS DEPARTMENT – CODE 02</a:t>
            </a:r>
            <a:endParaRPr lang="en-US" b="0" dirty="0">
              <a:latin typeface="Bahnschrift Condensed" panose="020B0502040204020203" pitchFamily="34" charset="0"/>
            </a:endParaRPr>
          </a:p>
        </p:txBody>
      </p:sp>
      <p:sp>
        <p:nvSpPr>
          <p:cNvPr id="13" name="TextBox 12"/>
          <p:cNvSpPr txBox="1"/>
          <p:nvPr/>
        </p:nvSpPr>
        <p:spPr>
          <a:xfrm>
            <a:off x="7010400" y="1555617"/>
            <a:ext cx="3276600" cy="1400383"/>
          </a:xfrm>
          <a:prstGeom prst="rect">
            <a:avLst/>
          </a:prstGeom>
          <a:noFill/>
        </p:spPr>
        <p:txBody>
          <a:bodyPr wrap="square" rtlCol="0">
            <a:spAutoFit/>
          </a:bodyPr>
          <a:lstStyle/>
          <a:p>
            <a:pPr marL="342900" indent="-182880">
              <a:spcAft>
                <a:spcPts val="600"/>
              </a:spcAft>
              <a:buFont typeface="Arial" panose="020B0604020202020204" pitchFamily="34" charset="0"/>
              <a:buChar char="•"/>
            </a:pPr>
            <a:r>
              <a:rPr lang="en-US" sz="1400" dirty="0" smtClean="0">
                <a:latin typeface="Bahnschrift Light SemiCondensed" panose="020B0502040204020203" pitchFamily="34" charset="0"/>
              </a:rPr>
              <a:t>206 government employees</a:t>
            </a:r>
          </a:p>
          <a:p>
            <a:pPr marL="342900" indent="-182880">
              <a:spcAft>
                <a:spcPts val="600"/>
              </a:spcAft>
              <a:buFont typeface="Arial" panose="020B0604020202020204" pitchFamily="34" charset="0"/>
              <a:buChar char="•"/>
            </a:pPr>
            <a:r>
              <a:rPr lang="en-US" sz="1400" dirty="0" smtClean="0">
                <a:latin typeface="Bahnschrift Light SemiCondensed" panose="020B0502040204020203" pitchFamily="34" charset="0"/>
              </a:rPr>
              <a:t>In FY21, Actual </a:t>
            </a:r>
            <a:r>
              <a:rPr lang="en-US" sz="1400" dirty="0">
                <a:latin typeface="Bahnschrift Light SemiCondensed" panose="020B0502040204020203" pitchFamily="34" charset="0"/>
              </a:rPr>
              <a:t>Total </a:t>
            </a:r>
            <a:r>
              <a:rPr lang="en-US" sz="1400" dirty="0" smtClean="0">
                <a:latin typeface="Bahnschrift Light SemiCondensed" panose="020B0502040204020203" pitchFamily="34" charset="0"/>
              </a:rPr>
              <a:t>Obligations:     </a:t>
            </a:r>
            <a:r>
              <a:rPr lang="en-US" sz="1400" dirty="0">
                <a:latin typeface="Bahnschrift Light SemiCondensed" panose="020B0502040204020203" pitchFamily="34" charset="0"/>
              </a:rPr>
              <a:t>$</a:t>
            </a:r>
            <a:r>
              <a:rPr lang="en-US" sz="1400" dirty="0" smtClean="0">
                <a:latin typeface="Bahnschrift Light SemiCondensed" panose="020B0502040204020203" pitchFamily="34" charset="0"/>
              </a:rPr>
              <a:t>1,775.153 M</a:t>
            </a:r>
          </a:p>
          <a:p>
            <a:pPr marL="342900" indent="-182880">
              <a:spcAft>
                <a:spcPts val="600"/>
              </a:spcAft>
              <a:buFont typeface="Arial" panose="020B0604020202020204" pitchFamily="34" charset="0"/>
              <a:buChar char="•"/>
            </a:pPr>
            <a:r>
              <a:rPr lang="en-US" sz="1400" dirty="0" smtClean="0">
                <a:latin typeface="Bahnschrift Light SemiCondensed" panose="020B0502040204020203" pitchFamily="34" charset="0"/>
              </a:rPr>
              <a:t>In FY21, Savings negotiated: $101.5 M</a:t>
            </a:r>
          </a:p>
          <a:p>
            <a:pPr marL="342900" indent="-182880">
              <a:spcAft>
                <a:spcPts val="600"/>
              </a:spcAft>
              <a:buFont typeface="Arial" panose="020B0604020202020204" pitchFamily="34" charset="0"/>
              <a:buChar char="•"/>
            </a:pPr>
            <a:r>
              <a:rPr lang="en-US" sz="1400" dirty="0" smtClean="0">
                <a:latin typeface="Bahnschrift Light SemiCondensed" panose="020B0502040204020203" pitchFamily="34" charset="0"/>
              </a:rPr>
              <a:t>Portfolio Value: $6.0B</a:t>
            </a:r>
            <a:endParaRPr lang="en-US" sz="1400" dirty="0">
              <a:latin typeface="Bahnschrift Light SemiCondensed" panose="020B0502040204020203" pitchFamily="34" charset="0"/>
            </a:endParaRPr>
          </a:p>
        </p:txBody>
      </p:sp>
      <p:sp>
        <p:nvSpPr>
          <p:cNvPr id="3" name="Rectangle 2"/>
          <p:cNvSpPr/>
          <p:nvPr/>
        </p:nvSpPr>
        <p:spPr>
          <a:xfrm>
            <a:off x="-9761" y="5424934"/>
            <a:ext cx="3156663" cy="1815882"/>
          </a:xfrm>
          <a:prstGeom prst="rect">
            <a:avLst/>
          </a:prstGeom>
        </p:spPr>
        <p:txBody>
          <a:bodyPr wrap="square">
            <a:spAutoFit/>
          </a:bodyPr>
          <a:lstStyle/>
          <a:p>
            <a:pPr algn="just"/>
            <a:r>
              <a:rPr lang="en-US" sz="1400" dirty="0" smtClean="0">
                <a:latin typeface="Bahnschrift Light SemiCondensed" panose="020B0502040204020203" pitchFamily="34" charset="0"/>
              </a:rPr>
              <a:t>The Contracts Department strives to keep </a:t>
            </a:r>
            <a:r>
              <a:rPr lang="en-US" sz="1400" dirty="0">
                <a:latin typeface="Bahnschrift Light SemiCondensed" panose="020B0502040204020203" pitchFamily="34" charset="0"/>
              </a:rPr>
              <a:t>America's Navy #1 in the world by delivering to our customers and the Warfighter high quality  acquisition products and services, while maintaining the public's trust, fulfilling public policy objectives, and judiciously embracing a culture of affordability. </a:t>
            </a:r>
          </a:p>
        </p:txBody>
      </p:sp>
      <p:sp>
        <p:nvSpPr>
          <p:cNvPr id="8" name="Rectangle 7"/>
          <p:cNvSpPr/>
          <p:nvPr/>
        </p:nvSpPr>
        <p:spPr>
          <a:xfrm>
            <a:off x="6448530" y="6071265"/>
            <a:ext cx="3581400" cy="1169551"/>
          </a:xfrm>
          <a:prstGeom prst="rect">
            <a:avLst/>
          </a:prstGeom>
        </p:spPr>
        <p:txBody>
          <a:bodyPr wrap="square">
            <a:spAutoFit/>
          </a:bodyPr>
          <a:lstStyle/>
          <a:p>
            <a:pPr algn="just"/>
            <a:r>
              <a:rPr lang="en-US" sz="1400" dirty="0" smtClean="0">
                <a:latin typeface="Bahnschrift Light SemiCondensed" panose="020B0502040204020203" pitchFamily="34" charset="0"/>
              </a:rPr>
              <a:t>The vision of our contracts Department is to satisfy </a:t>
            </a:r>
            <a:r>
              <a:rPr lang="en-US" sz="1400" dirty="0">
                <a:latin typeface="Bahnschrift Light SemiCondensed" panose="020B0502040204020203" pitchFamily="34" charset="0"/>
              </a:rPr>
              <a:t>customer requirements through the timely delivery of high quality acquisition products and services with a diverse, well-trained and innovative Contracting workforce</a:t>
            </a:r>
            <a:r>
              <a:rPr lang="en-US" sz="1400" b="1" dirty="0">
                <a:latin typeface="Arial Narrow" panose="020B0606020202030204" pitchFamily="34" charset="0"/>
              </a:rPr>
              <a:t>.</a:t>
            </a:r>
          </a:p>
        </p:txBody>
      </p:sp>
      <p:pic>
        <p:nvPicPr>
          <p:cNvPr id="11" name="Picture 10" descr="Important Documents Required for Availing Loans in the UK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382715" y="3934255"/>
            <a:ext cx="1405794" cy="937196"/>
          </a:xfrm>
          <a:prstGeom prst="rect">
            <a:avLst/>
          </a:prstGeom>
        </p:spPr>
      </p:pic>
      <p:pic>
        <p:nvPicPr>
          <p:cNvPr id="18" name="Picture 17"/>
          <p:cNvPicPr>
            <a:picLocks noChangeAspect="1"/>
          </p:cNvPicPr>
          <p:nvPr/>
        </p:nvPicPr>
        <p:blipFill>
          <a:blip r:embed="rId9"/>
          <a:stretch>
            <a:fillRect/>
          </a:stretch>
        </p:blipFill>
        <p:spPr>
          <a:xfrm>
            <a:off x="267814" y="1667838"/>
            <a:ext cx="2277369" cy="1251863"/>
          </a:xfrm>
          <a:prstGeom prst="rect">
            <a:avLst/>
          </a:prstGeom>
        </p:spPr>
      </p:pic>
      <p:pic>
        <p:nvPicPr>
          <p:cNvPr id="12" name="Picture 11" descr="Federal Contracts - Free of Charge Creative Commons Post it Note imag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3400" y="4798497"/>
            <a:ext cx="1733222" cy="1155481"/>
          </a:xfrm>
          <a:prstGeom prst="rect">
            <a:avLst/>
          </a:prstGeom>
        </p:spPr>
      </p:pic>
      <p:cxnSp>
        <p:nvCxnSpPr>
          <p:cNvPr id="14" name="Straight Connector 13"/>
          <p:cNvCxnSpPr/>
          <p:nvPr/>
        </p:nvCxnSpPr>
        <p:spPr>
          <a:xfrm>
            <a:off x="7239000" y="1532305"/>
            <a:ext cx="2514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38741" y="2971800"/>
            <a:ext cx="2514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10723"/>
            <a:ext cx="8219364" cy="717645"/>
          </a:xfrm>
        </p:spPr>
        <p:txBody>
          <a:bodyPr/>
          <a:lstStyle/>
          <a:p>
            <a:r>
              <a:rPr lang="en-US" b="0" dirty="0" smtClean="0">
                <a:latin typeface="Bahnschrift Condensed" panose="020B0502040204020203" pitchFamily="34" charset="0"/>
              </a:rPr>
              <a:t>BUSINESS DEPARTMENT FUTURE PRIORITIES</a:t>
            </a:r>
            <a:endParaRPr lang="en-US" b="0" dirty="0">
              <a:latin typeface="Bahnschrift Condensed" panose="020B0502040204020203" pitchFamily="34" charset="0"/>
            </a:endParaRPr>
          </a:p>
        </p:txBody>
      </p:sp>
      <p:sp>
        <p:nvSpPr>
          <p:cNvPr id="3" name="Content Placeholder 2"/>
          <p:cNvSpPr>
            <a:spLocks noGrp="1"/>
          </p:cNvSpPr>
          <p:nvPr>
            <p:ph idx="1"/>
          </p:nvPr>
        </p:nvSpPr>
        <p:spPr>
          <a:xfrm>
            <a:off x="45716" y="1328369"/>
            <a:ext cx="9947572" cy="5015567"/>
          </a:xfrm>
        </p:spPr>
        <p:txBody>
          <a:bodyPr>
            <a:noAutofit/>
          </a:bodyPr>
          <a:lstStyle/>
          <a:p>
            <a:r>
              <a:rPr lang="en-US" sz="2400" u="sng" dirty="0">
                <a:latin typeface="Arial Narrow" panose="020B0606020202030204" pitchFamily="34" charset="0"/>
              </a:rPr>
              <a:t>Advanced Data </a:t>
            </a:r>
            <a:r>
              <a:rPr lang="en-US" sz="2400" u="sng" dirty="0" smtClean="0">
                <a:latin typeface="Arial Narrow" panose="020B0606020202030204" pitchFamily="34" charset="0"/>
              </a:rPr>
              <a:t>Visualization</a:t>
            </a:r>
          </a:p>
          <a:p>
            <a:pPr lvl="1"/>
            <a:r>
              <a:rPr lang="en-US" sz="2000" b="0" dirty="0" smtClean="0">
                <a:latin typeface="Arial Narrow" panose="020B0606020202030204" pitchFamily="34" charset="0"/>
              </a:rPr>
              <a:t>Trends!</a:t>
            </a:r>
          </a:p>
          <a:p>
            <a:pPr lvl="1"/>
            <a:r>
              <a:rPr lang="en-US" sz="2000" b="0" dirty="0" smtClean="0">
                <a:latin typeface="Arial Narrow" panose="020B0606020202030204" pitchFamily="34" charset="0"/>
              </a:rPr>
              <a:t>Dynamic Visualization (Changes over time</a:t>
            </a:r>
            <a:r>
              <a:rPr lang="en-US" sz="2000" b="0" dirty="0">
                <a:latin typeface="Arial Narrow" panose="020B0606020202030204" pitchFamily="34" charset="0"/>
              </a:rPr>
              <a:t>)</a:t>
            </a:r>
            <a:endParaRPr lang="en-US" sz="2000" u="sng" dirty="0" smtClean="0">
              <a:latin typeface="Arial Narrow" panose="020B0606020202030204" pitchFamily="34" charset="0"/>
            </a:endParaRPr>
          </a:p>
          <a:p>
            <a:r>
              <a:rPr lang="en-US" sz="2400" u="sng" dirty="0">
                <a:latin typeface="Arial Narrow" panose="020B0606020202030204" pitchFamily="34" charset="0"/>
              </a:rPr>
              <a:t>Advanced Analytics</a:t>
            </a:r>
            <a:endParaRPr lang="en-US" sz="2400" u="sng" dirty="0" smtClean="0">
              <a:latin typeface="Arial Narrow" panose="020B0606020202030204" pitchFamily="34" charset="0"/>
            </a:endParaRPr>
          </a:p>
          <a:p>
            <a:pPr lvl="1"/>
            <a:r>
              <a:rPr lang="en-US" sz="2000" b="0" dirty="0" smtClean="0">
                <a:latin typeface="Arial Narrow" panose="020B0606020202030204" pitchFamily="34" charset="0"/>
              </a:rPr>
              <a:t>Human Capital projections</a:t>
            </a:r>
            <a:endParaRPr lang="en-US" sz="2000" b="0" dirty="0">
              <a:latin typeface="Arial Narrow" panose="020B0606020202030204" pitchFamily="34" charset="0"/>
            </a:endParaRPr>
          </a:p>
          <a:p>
            <a:pPr lvl="1"/>
            <a:r>
              <a:rPr lang="en-US" sz="2000" b="0" dirty="0" smtClean="0">
                <a:latin typeface="Arial Narrow" panose="020B0606020202030204" pitchFamily="34" charset="0"/>
              </a:rPr>
              <a:t>Financial Rate setting</a:t>
            </a:r>
          </a:p>
          <a:p>
            <a:r>
              <a:rPr lang="en-US" sz="2400" u="sng" dirty="0">
                <a:latin typeface="Arial Narrow" panose="020B0606020202030204" pitchFamily="34" charset="0"/>
              </a:rPr>
              <a:t>Business Applications for Artificial Intelligence / Machine Learning</a:t>
            </a:r>
          </a:p>
          <a:p>
            <a:pPr lvl="1"/>
            <a:r>
              <a:rPr lang="en-US" sz="2000" b="0" dirty="0">
                <a:latin typeface="Arial Narrow" panose="020B0606020202030204" pitchFamily="34" charset="0"/>
              </a:rPr>
              <a:t>Milestone planning for contract packages</a:t>
            </a:r>
          </a:p>
          <a:p>
            <a:pPr lvl="1"/>
            <a:r>
              <a:rPr lang="en-US" sz="2000" b="0" dirty="0">
                <a:latin typeface="Arial Narrow" panose="020B0606020202030204" pitchFamily="34" charset="0"/>
              </a:rPr>
              <a:t>Strategic environmental scanning and assessment</a:t>
            </a:r>
          </a:p>
          <a:p>
            <a:pPr lvl="2"/>
            <a:r>
              <a:rPr lang="en-US" b="0" dirty="0">
                <a:latin typeface="Arial Narrow" panose="020B0606020202030204" pitchFamily="34" charset="0"/>
              </a:rPr>
              <a:t>Market Segment Analysis</a:t>
            </a:r>
          </a:p>
          <a:p>
            <a:pPr lvl="2"/>
            <a:r>
              <a:rPr lang="en-US" b="0" dirty="0">
                <a:latin typeface="Arial Narrow" panose="020B0606020202030204" pitchFamily="34" charset="0"/>
              </a:rPr>
              <a:t>Natural Language Processing</a:t>
            </a:r>
          </a:p>
          <a:p>
            <a:r>
              <a:rPr lang="en-US" sz="2400" u="sng" dirty="0">
                <a:latin typeface="Arial Narrow" panose="020B0606020202030204" pitchFamily="34" charset="0"/>
              </a:rPr>
              <a:t>Automation:</a:t>
            </a:r>
          </a:p>
          <a:p>
            <a:pPr lvl="1"/>
            <a:r>
              <a:rPr lang="en-US" sz="2000" b="0" dirty="0">
                <a:latin typeface="Arial Narrow" panose="020B0606020202030204" pitchFamily="34" charset="0"/>
              </a:rPr>
              <a:t>Financial </a:t>
            </a:r>
            <a:r>
              <a:rPr lang="en-US" sz="2000" b="0" dirty="0" smtClean="0">
                <a:latin typeface="Arial Narrow" panose="020B0606020202030204" pitchFamily="34" charset="0"/>
              </a:rPr>
              <a:t>Reporting</a:t>
            </a:r>
          </a:p>
          <a:p>
            <a:pPr lvl="1"/>
            <a:r>
              <a:rPr lang="en-US" sz="2000" b="0" dirty="0">
                <a:latin typeface="Arial Narrow" panose="020B0606020202030204" pitchFamily="34" charset="0"/>
              </a:rPr>
              <a:t>How do we more effectively leverage SQL, Python, R, statistics, modeling across our workforce?</a:t>
            </a:r>
          </a:p>
          <a:p>
            <a:pPr lvl="1"/>
            <a:r>
              <a:rPr lang="en-US" sz="2000" b="0" dirty="0" smtClean="0">
                <a:latin typeface="Arial Narrow" panose="020B0606020202030204" pitchFamily="34" charset="0"/>
              </a:rPr>
              <a:t>Interactive </a:t>
            </a:r>
            <a:r>
              <a:rPr lang="en-US" sz="2000" b="0" dirty="0">
                <a:latin typeface="Arial Narrow" panose="020B0606020202030204" pitchFamily="34" charset="0"/>
              </a:rPr>
              <a:t>55 year infrastructure plan that forecasts the replacement of HVAC, roofs, carpet, furniture, etc. </a:t>
            </a:r>
          </a:p>
          <a:p>
            <a:pPr lvl="1"/>
            <a:endParaRPr lang="en-US" b="0" dirty="0" smtClean="0">
              <a:latin typeface="Arial Narrow" panose="020B0606020202030204" pitchFamily="34" charset="0"/>
            </a:endParaRPr>
          </a:p>
          <a:p>
            <a:pPr lvl="1"/>
            <a:endParaRPr lang="en-US" b="0" dirty="0"/>
          </a:p>
          <a:p>
            <a:pPr lvl="1"/>
            <a:endParaRPr lang="en-US" b="0" dirty="0" smtClean="0">
              <a:latin typeface="+mn-lt"/>
            </a:endParaRPr>
          </a:p>
        </p:txBody>
      </p:sp>
    </p:spTree>
    <p:extLst>
      <p:ext uri="{BB962C8B-B14F-4D97-AF65-F5344CB8AC3E}">
        <p14:creationId xmlns:p14="http://schemas.microsoft.com/office/powerpoint/2010/main" val="422299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0432" y="1564307"/>
            <a:ext cx="4538622" cy="3327733"/>
            <a:chOff x="-345869" y="1125449"/>
            <a:chExt cx="4126019" cy="3178171"/>
          </a:xfrm>
        </p:grpSpPr>
        <p:sp>
          <p:nvSpPr>
            <p:cNvPr id="42" name="Freeform: Shape 10">
              <a:extLst>
                <a:ext uri="{FF2B5EF4-FFF2-40B4-BE49-F238E27FC236}">
                  <a16:creationId xmlns:a16="http://schemas.microsoft.com/office/drawing/2014/main" id="{83556CBE-4BBE-451C-ADC4-46170E58BB0A}"/>
                </a:ext>
              </a:extLst>
            </p:cNvPr>
            <p:cNvSpPr/>
            <p:nvPr/>
          </p:nvSpPr>
          <p:spPr>
            <a:xfrm rot="16200000">
              <a:off x="128055" y="651525"/>
              <a:ext cx="3178171" cy="4126019"/>
            </a:xfrm>
            <a:custGeom>
              <a:avLst/>
              <a:gdLst>
                <a:gd name="connsiteX0" fmla="*/ 1 w 4093030"/>
                <a:gd name="connsiteY0" fmla="*/ 0 h 5475515"/>
                <a:gd name="connsiteX1" fmla="*/ 508001 w 4093030"/>
                <a:gd name="connsiteY1" fmla="*/ 0 h 5475515"/>
                <a:gd name="connsiteX2" fmla="*/ 508001 w 4093030"/>
                <a:gd name="connsiteY2" fmla="*/ 3429000 h 5475515"/>
                <a:gd name="connsiteX3" fmla="*/ 514985 w 4093030"/>
                <a:gd name="connsiteY3" fmla="*/ 3429000 h 5475515"/>
                <a:gd name="connsiteX4" fmla="*/ 2046515 w 4093030"/>
                <a:gd name="connsiteY4" fmla="*/ 4960530 h 5475515"/>
                <a:gd name="connsiteX5" fmla="*/ 3578045 w 4093030"/>
                <a:gd name="connsiteY5" fmla="*/ 3429000 h 5475515"/>
                <a:gd name="connsiteX6" fmla="*/ 3316484 w 4093030"/>
                <a:gd name="connsiteY6" fmla="*/ 2572707 h 5475515"/>
                <a:gd name="connsiteX7" fmla="*/ 3311690 w 4093030"/>
                <a:gd name="connsiteY7" fmla="*/ 2566296 h 5475515"/>
                <a:gd name="connsiteX8" fmla="*/ 3317622 w 4093030"/>
                <a:gd name="connsiteY8" fmla="*/ 2562056 h 5475515"/>
                <a:gd name="connsiteX9" fmla="*/ 3291661 w 4093030"/>
                <a:gd name="connsiteY9" fmla="*/ 2523477 h 5475515"/>
                <a:gd name="connsiteX10" fmla="*/ 3271700 w 4093030"/>
                <a:gd name="connsiteY10" fmla="*/ 2424419 h 5475515"/>
                <a:gd name="connsiteX11" fmla="*/ 3525700 w 4093030"/>
                <a:gd name="connsiteY11" fmla="*/ 2169932 h 5475515"/>
                <a:gd name="connsiteX12" fmla="*/ 3705305 w 4093030"/>
                <a:gd name="connsiteY12" fmla="*/ 2244470 h 5475515"/>
                <a:gd name="connsiteX13" fmla="*/ 3723683 w 4093030"/>
                <a:gd name="connsiteY13" fmla="*/ 2271781 h 5475515"/>
                <a:gd name="connsiteX14" fmla="*/ 3730032 w 4093030"/>
                <a:gd name="connsiteY14" fmla="*/ 2267242 h 5475515"/>
                <a:gd name="connsiteX15" fmla="*/ 3753794 w 4093030"/>
                <a:gd name="connsiteY15" fmla="*/ 2300134 h 5475515"/>
                <a:gd name="connsiteX16" fmla="*/ 4093030 w 4093030"/>
                <a:gd name="connsiteY16" fmla="*/ 3429000 h 5475515"/>
                <a:gd name="connsiteX17" fmla="*/ 2046515 w 4093030"/>
                <a:gd name="connsiteY17" fmla="*/ 5475515 h 5475515"/>
                <a:gd name="connsiteX18" fmla="*/ 0 w 4093030"/>
                <a:gd name="connsiteY18" fmla="*/ 3429000 h 5475515"/>
                <a:gd name="connsiteX19" fmla="*/ 1 w 4093030"/>
                <a:gd name="connsiteY19" fmla="*/ 3428978 h 547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3030" h="5475515">
                  <a:moveTo>
                    <a:pt x="1" y="0"/>
                  </a:moveTo>
                  <a:lnTo>
                    <a:pt x="508001" y="0"/>
                  </a:lnTo>
                  <a:lnTo>
                    <a:pt x="508001" y="3429000"/>
                  </a:lnTo>
                  <a:lnTo>
                    <a:pt x="514985" y="3429000"/>
                  </a:lnTo>
                  <a:cubicBezTo>
                    <a:pt x="514985" y="4274841"/>
                    <a:pt x="1200674" y="4960530"/>
                    <a:pt x="2046515" y="4960530"/>
                  </a:cubicBezTo>
                  <a:cubicBezTo>
                    <a:pt x="2892356" y="4960530"/>
                    <a:pt x="3578045" y="4274841"/>
                    <a:pt x="3578045" y="3429000"/>
                  </a:cubicBezTo>
                  <a:cubicBezTo>
                    <a:pt x="3578045" y="3111810"/>
                    <a:pt x="3481620" y="2817141"/>
                    <a:pt x="3316484" y="2572707"/>
                  </a:cubicBezTo>
                  <a:lnTo>
                    <a:pt x="3311690" y="2566296"/>
                  </a:lnTo>
                  <a:lnTo>
                    <a:pt x="3317622" y="2562056"/>
                  </a:lnTo>
                  <a:lnTo>
                    <a:pt x="3291661" y="2523477"/>
                  </a:lnTo>
                  <a:cubicBezTo>
                    <a:pt x="3278808" y="2493030"/>
                    <a:pt x="3271700" y="2459556"/>
                    <a:pt x="3271700" y="2424419"/>
                  </a:cubicBezTo>
                  <a:cubicBezTo>
                    <a:pt x="3271700" y="2283870"/>
                    <a:pt x="3385420" y="2169932"/>
                    <a:pt x="3525700" y="2169932"/>
                  </a:cubicBezTo>
                  <a:cubicBezTo>
                    <a:pt x="3595840" y="2169932"/>
                    <a:pt x="3659340" y="2198417"/>
                    <a:pt x="3705305" y="2244470"/>
                  </a:cubicBezTo>
                  <a:lnTo>
                    <a:pt x="3723683" y="2271781"/>
                  </a:lnTo>
                  <a:lnTo>
                    <a:pt x="3730032" y="2267242"/>
                  </a:lnTo>
                  <a:lnTo>
                    <a:pt x="3753794" y="2300134"/>
                  </a:lnTo>
                  <a:cubicBezTo>
                    <a:pt x="3968177" y="2623712"/>
                    <a:pt x="4093030" y="3011776"/>
                    <a:pt x="4093030" y="3429000"/>
                  </a:cubicBezTo>
                  <a:cubicBezTo>
                    <a:pt x="4093030" y="4559259"/>
                    <a:pt x="3176774" y="5475515"/>
                    <a:pt x="2046515" y="5475515"/>
                  </a:cubicBezTo>
                  <a:cubicBezTo>
                    <a:pt x="916256" y="5475515"/>
                    <a:pt x="0" y="4559259"/>
                    <a:pt x="0" y="3429000"/>
                  </a:cubicBezTo>
                  <a:lnTo>
                    <a:pt x="1" y="3428978"/>
                  </a:lnTo>
                  <a:close/>
                </a:path>
              </a:pathLst>
            </a:custGeom>
            <a:gradFill flip="none" rotWithShape="1">
              <a:gsLst>
                <a:gs pos="0">
                  <a:srgbClr val="002060"/>
                </a:gs>
                <a:gs pos="51000">
                  <a:schemeClr val="accent5">
                    <a:lumMod val="75000"/>
                  </a:schemeClr>
                </a:gs>
                <a:gs pos="100000">
                  <a:srgbClr val="66CC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43" name="Oval 42">
              <a:extLst>
                <a:ext uri="{FF2B5EF4-FFF2-40B4-BE49-F238E27FC236}">
                  <a16:creationId xmlns:a16="http://schemas.microsoft.com/office/drawing/2014/main" id="{AA2E7765-A7AC-4C65-947B-C7994CB8BDD4}"/>
                </a:ext>
              </a:extLst>
            </p:cNvPr>
            <p:cNvSpPr/>
            <p:nvPr/>
          </p:nvSpPr>
          <p:spPr>
            <a:xfrm>
              <a:off x="1159262" y="1527486"/>
              <a:ext cx="2216569" cy="2374095"/>
            </a:xfrm>
            <a:prstGeom prst="ellipse">
              <a:avLst/>
            </a:prstGeom>
            <a:blipFill dpi="0" rotWithShape="1">
              <a:blip r:embed="rId2"/>
              <a:srcRect/>
              <a:stretch>
                <a:fillRect l="-64000" t="-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44" name="Oval 43">
              <a:extLst>
                <a:ext uri="{FF2B5EF4-FFF2-40B4-BE49-F238E27FC236}">
                  <a16:creationId xmlns:a16="http://schemas.microsoft.com/office/drawing/2014/main" id="{188C3916-95B0-4280-9D40-BAC1C004B224}"/>
                </a:ext>
              </a:extLst>
            </p:cNvPr>
            <p:cNvSpPr/>
            <p:nvPr/>
          </p:nvSpPr>
          <p:spPr>
            <a:xfrm>
              <a:off x="1143001" y="1538478"/>
              <a:ext cx="2262437" cy="2363102"/>
            </a:xfrm>
            <a:prstGeom prst="ellipse">
              <a:avLst/>
            </a:prstGeom>
            <a:solidFill>
              <a:schemeClr val="accent4">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grpSp>
      <p:sp>
        <p:nvSpPr>
          <p:cNvPr id="45" name="Oval 44">
            <a:extLst>
              <a:ext uri="{FF2B5EF4-FFF2-40B4-BE49-F238E27FC236}">
                <a16:creationId xmlns:a16="http://schemas.microsoft.com/office/drawing/2014/main" id="{54C16663-E2F2-4AC4-ADB9-44C75CA52EA8}"/>
              </a:ext>
            </a:extLst>
          </p:cNvPr>
          <p:cNvSpPr/>
          <p:nvPr/>
        </p:nvSpPr>
        <p:spPr>
          <a:xfrm>
            <a:off x="3939541" y="2264203"/>
            <a:ext cx="585377" cy="58338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46" name="TextBox 45">
            <a:extLst>
              <a:ext uri="{FF2B5EF4-FFF2-40B4-BE49-F238E27FC236}">
                <a16:creationId xmlns:a16="http://schemas.microsoft.com/office/drawing/2014/main" id="{A5FAD754-5188-403F-B1EE-DA77D9B879A2}"/>
              </a:ext>
            </a:extLst>
          </p:cNvPr>
          <p:cNvSpPr txBox="1"/>
          <p:nvPr/>
        </p:nvSpPr>
        <p:spPr>
          <a:xfrm>
            <a:off x="4524917" y="2264203"/>
            <a:ext cx="2432143" cy="904863"/>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Foster a Diverse and Inclusive work environment to support an empowered workforce</a:t>
            </a:r>
          </a:p>
        </p:txBody>
      </p:sp>
      <p:sp>
        <p:nvSpPr>
          <p:cNvPr id="49" name="Rectangle 48"/>
          <p:cNvSpPr/>
          <p:nvPr/>
        </p:nvSpPr>
        <p:spPr>
          <a:xfrm>
            <a:off x="5220396" y="565475"/>
            <a:ext cx="5933095" cy="801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308">
              <a:defRPr/>
            </a:pPr>
            <a:r>
              <a:rPr lang="en-US" sz="2640" dirty="0">
                <a:solidFill>
                  <a:schemeClr val="bg1"/>
                </a:solidFill>
                <a:latin typeface="Bahnschrift SemiLight SemiConde" panose="020B0502040204020203" pitchFamily="34" charset="0"/>
                <a:ea typeface="Microsoft JhengHei" panose="020B0604030504040204" pitchFamily="34" charset="-120"/>
              </a:rPr>
              <a:t>WORKFORCE </a:t>
            </a:r>
            <a:r>
              <a:rPr lang="en-US" sz="2640" dirty="0" smtClean="0">
                <a:solidFill>
                  <a:schemeClr val="bg1"/>
                </a:solidFill>
                <a:latin typeface="Bahnschrift SemiLight SemiConde" panose="020B0502040204020203" pitchFamily="34" charset="0"/>
                <a:ea typeface="Microsoft JhengHei" panose="020B0604030504040204" pitchFamily="34" charset="-120"/>
              </a:rPr>
              <a:t>INNOVATION</a:t>
            </a:r>
            <a:endParaRPr lang="en-US" sz="2640" dirty="0">
              <a:solidFill>
                <a:schemeClr val="bg1"/>
              </a:solidFill>
              <a:latin typeface="Bahnschrift SemiLight SemiConde" panose="020B0502040204020203" pitchFamily="34" charset="0"/>
              <a:ea typeface="Microsoft JhengHei" panose="020B0604030504040204" pitchFamily="34" charset="-120"/>
            </a:endParaRPr>
          </a:p>
        </p:txBody>
      </p:sp>
      <p:sp>
        <p:nvSpPr>
          <p:cNvPr id="50" name="Oval 49">
            <a:extLst>
              <a:ext uri="{FF2B5EF4-FFF2-40B4-BE49-F238E27FC236}">
                <a16:creationId xmlns:a16="http://schemas.microsoft.com/office/drawing/2014/main" id="{54C16663-E2F2-4AC4-ADB9-44C75CA52EA8}"/>
              </a:ext>
            </a:extLst>
          </p:cNvPr>
          <p:cNvSpPr/>
          <p:nvPr/>
        </p:nvSpPr>
        <p:spPr>
          <a:xfrm>
            <a:off x="3939541" y="3215926"/>
            <a:ext cx="585377" cy="58338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51" name="TextBox 50">
            <a:extLst>
              <a:ext uri="{FF2B5EF4-FFF2-40B4-BE49-F238E27FC236}">
                <a16:creationId xmlns:a16="http://schemas.microsoft.com/office/drawing/2014/main" id="{A5FAD754-5188-403F-B1EE-DA77D9B879A2}"/>
              </a:ext>
            </a:extLst>
          </p:cNvPr>
          <p:cNvSpPr txBox="1"/>
          <p:nvPr/>
        </p:nvSpPr>
        <p:spPr>
          <a:xfrm>
            <a:off x="4527883" y="3215926"/>
            <a:ext cx="2432143" cy="498598"/>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Collaboration for rapid solutions</a:t>
            </a:r>
          </a:p>
        </p:txBody>
      </p:sp>
      <p:sp>
        <p:nvSpPr>
          <p:cNvPr id="52" name="Oval 51">
            <a:extLst>
              <a:ext uri="{FF2B5EF4-FFF2-40B4-BE49-F238E27FC236}">
                <a16:creationId xmlns:a16="http://schemas.microsoft.com/office/drawing/2014/main" id="{54C16663-E2F2-4AC4-ADB9-44C75CA52EA8}"/>
              </a:ext>
            </a:extLst>
          </p:cNvPr>
          <p:cNvSpPr/>
          <p:nvPr/>
        </p:nvSpPr>
        <p:spPr>
          <a:xfrm>
            <a:off x="3939541" y="4056004"/>
            <a:ext cx="585377" cy="583387"/>
          </a:xfrm>
          <a:prstGeom prst="ellipse">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53" name="TextBox 52">
            <a:extLst>
              <a:ext uri="{FF2B5EF4-FFF2-40B4-BE49-F238E27FC236}">
                <a16:creationId xmlns:a16="http://schemas.microsoft.com/office/drawing/2014/main" id="{A5FAD754-5188-403F-B1EE-DA77D9B879A2}"/>
              </a:ext>
            </a:extLst>
          </p:cNvPr>
          <p:cNvSpPr txBox="1"/>
          <p:nvPr/>
        </p:nvSpPr>
        <p:spPr>
          <a:xfrm>
            <a:off x="4524917" y="4056004"/>
            <a:ext cx="2432143" cy="701731"/>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Advancing workforce skill sets with continuous learning and credentialing</a:t>
            </a:r>
          </a:p>
        </p:txBody>
      </p:sp>
      <p:sp>
        <p:nvSpPr>
          <p:cNvPr id="54" name="Oval 53">
            <a:extLst>
              <a:ext uri="{FF2B5EF4-FFF2-40B4-BE49-F238E27FC236}">
                <a16:creationId xmlns:a16="http://schemas.microsoft.com/office/drawing/2014/main" id="{54C16663-E2F2-4AC4-ADB9-44C75CA52EA8}"/>
              </a:ext>
            </a:extLst>
          </p:cNvPr>
          <p:cNvSpPr/>
          <p:nvPr/>
        </p:nvSpPr>
        <p:spPr>
          <a:xfrm>
            <a:off x="3939541" y="4892040"/>
            <a:ext cx="585377" cy="583387"/>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55" name="TextBox 54">
            <a:extLst>
              <a:ext uri="{FF2B5EF4-FFF2-40B4-BE49-F238E27FC236}">
                <a16:creationId xmlns:a16="http://schemas.microsoft.com/office/drawing/2014/main" id="{A5FAD754-5188-403F-B1EE-DA77D9B879A2}"/>
              </a:ext>
            </a:extLst>
          </p:cNvPr>
          <p:cNvSpPr txBox="1"/>
          <p:nvPr/>
        </p:nvSpPr>
        <p:spPr>
          <a:xfrm>
            <a:off x="4524917" y="5059680"/>
            <a:ext cx="2432143" cy="498598"/>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Focus on talent attraction and retention</a:t>
            </a:r>
          </a:p>
        </p:txBody>
      </p:sp>
      <p:sp>
        <p:nvSpPr>
          <p:cNvPr id="56" name="Oval 55">
            <a:extLst>
              <a:ext uri="{FF2B5EF4-FFF2-40B4-BE49-F238E27FC236}">
                <a16:creationId xmlns:a16="http://schemas.microsoft.com/office/drawing/2014/main" id="{54C16663-E2F2-4AC4-ADB9-44C75CA52EA8}"/>
              </a:ext>
            </a:extLst>
          </p:cNvPr>
          <p:cNvSpPr/>
          <p:nvPr/>
        </p:nvSpPr>
        <p:spPr>
          <a:xfrm>
            <a:off x="3939541" y="5708447"/>
            <a:ext cx="585377" cy="583387"/>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57" name="TextBox 56">
            <a:extLst>
              <a:ext uri="{FF2B5EF4-FFF2-40B4-BE49-F238E27FC236}">
                <a16:creationId xmlns:a16="http://schemas.microsoft.com/office/drawing/2014/main" id="{A5FAD754-5188-403F-B1EE-DA77D9B879A2}"/>
              </a:ext>
            </a:extLst>
          </p:cNvPr>
          <p:cNvSpPr txBox="1"/>
          <p:nvPr/>
        </p:nvSpPr>
        <p:spPr>
          <a:xfrm>
            <a:off x="4524918" y="5708447"/>
            <a:ext cx="2237804" cy="701731"/>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Experts in Mission applications of emerging technologies</a:t>
            </a:r>
          </a:p>
        </p:txBody>
      </p:sp>
      <p:sp>
        <p:nvSpPr>
          <p:cNvPr id="62" name="Oval 61">
            <a:extLst>
              <a:ext uri="{FF2B5EF4-FFF2-40B4-BE49-F238E27FC236}">
                <a16:creationId xmlns:a16="http://schemas.microsoft.com/office/drawing/2014/main" id="{54C16663-E2F2-4AC4-ADB9-44C75CA52EA8}"/>
              </a:ext>
            </a:extLst>
          </p:cNvPr>
          <p:cNvSpPr/>
          <p:nvPr/>
        </p:nvSpPr>
        <p:spPr>
          <a:xfrm>
            <a:off x="6957061" y="2264203"/>
            <a:ext cx="585377" cy="58338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63" name="TextBox 62">
            <a:extLst>
              <a:ext uri="{FF2B5EF4-FFF2-40B4-BE49-F238E27FC236}">
                <a16:creationId xmlns:a16="http://schemas.microsoft.com/office/drawing/2014/main" id="{A5FAD754-5188-403F-B1EE-DA77D9B879A2}"/>
              </a:ext>
            </a:extLst>
          </p:cNvPr>
          <p:cNvSpPr txBox="1"/>
          <p:nvPr/>
        </p:nvSpPr>
        <p:spPr>
          <a:xfrm>
            <a:off x="7542437" y="2264203"/>
            <a:ext cx="2432143" cy="701731"/>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Deep technical and analytical expertise and passion for technology</a:t>
            </a:r>
          </a:p>
        </p:txBody>
      </p:sp>
      <p:sp>
        <p:nvSpPr>
          <p:cNvPr id="64" name="Oval 63">
            <a:extLst>
              <a:ext uri="{FF2B5EF4-FFF2-40B4-BE49-F238E27FC236}">
                <a16:creationId xmlns:a16="http://schemas.microsoft.com/office/drawing/2014/main" id="{54C16663-E2F2-4AC4-ADB9-44C75CA52EA8}"/>
              </a:ext>
            </a:extLst>
          </p:cNvPr>
          <p:cNvSpPr/>
          <p:nvPr/>
        </p:nvSpPr>
        <p:spPr>
          <a:xfrm>
            <a:off x="6957061" y="3215640"/>
            <a:ext cx="585377" cy="58338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65" name="TextBox 64">
            <a:extLst>
              <a:ext uri="{FF2B5EF4-FFF2-40B4-BE49-F238E27FC236}">
                <a16:creationId xmlns:a16="http://schemas.microsoft.com/office/drawing/2014/main" id="{A5FAD754-5188-403F-B1EE-DA77D9B879A2}"/>
              </a:ext>
            </a:extLst>
          </p:cNvPr>
          <p:cNvSpPr txBox="1"/>
          <p:nvPr/>
        </p:nvSpPr>
        <p:spPr>
          <a:xfrm>
            <a:off x="7542437" y="3215641"/>
            <a:ext cx="2432143" cy="701731"/>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Competitive incentives to inspire employees to the next step</a:t>
            </a:r>
          </a:p>
        </p:txBody>
      </p:sp>
      <p:sp>
        <p:nvSpPr>
          <p:cNvPr id="66" name="Oval 65">
            <a:extLst>
              <a:ext uri="{FF2B5EF4-FFF2-40B4-BE49-F238E27FC236}">
                <a16:creationId xmlns:a16="http://schemas.microsoft.com/office/drawing/2014/main" id="{54C16663-E2F2-4AC4-ADB9-44C75CA52EA8}"/>
              </a:ext>
            </a:extLst>
          </p:cNvPr>
          <p:cNvSpPr/>
          <p:nvPr/>
        </p:nvSpPr>
        <p:spPr>
          <a:xfrm>
            <a:off x="6957061" y="4053840"/>
            <a:ext cx="585377" cy="583387"/>
          </a:xfrm>
          <a:prstGeom prst="ellipse">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67" name="TextBox 66">
            <a:extLst>
              <a:ext uri="{FF2B5EF4-FFF2-40B4-BE49-F238E27FC236}">
                <a16:creationId xmlns:a16="http://schemas.microsoft.com/office/drawing/2014/main" id="{A5FAD754-5188-403F-B1EE-DA77D9B879A2}"/>
              </a:ext>
            </a:extLst>
          </p:cNvPr>
          <p:cNvSpPr txBox="1"/>
          <p:nvPr/>
        </p:nvSpPr>
        <p:spPr>
          <a:xfrm>
            <a:off x="7542437" y="4053840"/>
            <a:ext cx="2432143" cy="498598"/>
          </a:xfrm>
          <a:prstGeom prst="rect">
            <a:avLst/>
          </a:prstGeom>
          <a:noFill/>
        </p:spPr>
        <p:txBody>
          <a:bodyPr wrap="square" rtlCol="0">
            <a:spAutoFit/>
          </a:bodyPr>
          <a:lstStyle/>
          <a:p>
            <a:pPr defTabSz="976308">
              <a:defRPr/>
            </a:pPr>
            <a:r>
              <a:rPr lang="en-US" sz="1320" dirty="0">
                <a:latin typeface="Microsoft JhengHei" panose="020B0604030504040204" pitchFamily="34" charset="-120"/>
                <a:ea typeface="Microsoft JhengHei" panose="020B0604030504040204" pitchFamily="34" charset="-120"/>
              </a:rPr>
              <a:t>Growth to meet Mission demand</a:t>
            </a:r>
          </a:p>
        </p:txBody>
      </p:sp>
      <p:sp>
        <p:nvSpPr>
          <p:cNvPr id="68" name="Rectangle 67"/>
          <p:cNvSpPr/>
          <p:nvPr/>
        </p:nvSpPr>
        <p:spPr>
          <a:xfrm>
            <a:off x="3822887" y="1480732"/>
            <a:ext cx="5350848" cy="801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308">
              <a:defRPr/>
            </a:pPr>
            <a:r>
              <a:rPr lang="en-US" sz="2200" spc="330" dirty="0">
                <a:solidFill>
                  <a:schemeClr val="tx1"/>
                </a:solidFill>
                <a:latin typeface="Bahnschrift Light Condensed" panose="020B0502040204020203" pitchFamily="34" charset="0"/>
                <a:ea typeface="Microsoft JhengHei" panose="020B0604030504040204" pitchFamily="34" charset="-120"/>
              </a:rPr>
              <a:t>Characteristics of our Workforce</a:t>
            </a:r>
          </a:p>
        </p:txBody>
      </p:sp>
      <p:sp>
        <p:nvSpPr>
          <p:cNvPr id="58" name="Rounded Rectangle 57"/>
          <p:cNvSpPr/>
          <p:nvPr/>
        </p:nvSpPr>
        <p:spPr>
          <a:xfrm>
            <a:off x="495154" y="5087558"/>
            <a:ext cx="3083036" cy="2156250"/>
          </a:xfrm>
          <a:prstGeom prst="roundRect">
            <a:avLst>
              <a:gd name="adj" fmla="val 9502"/>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Tree>
    <p:extLst>
      <p:ext uri="{BB962C8B-B14F-4D97-AF65-F5344CB8AC3E}">
        <p14:creationId xmlns:p14="http://schemas.microsoft.com/office/powerpoint/2010/main" val="1150125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8600" y="1501169"/>
            <a:ext cx="9732505" cy="3581400"/>
          </a:xfrm>
          <a:prstGeom prst="rect">
            <a:avLst/>
          </a:prstGeom>
        </p:spPr>
      </p:pic>
      <p:sp>
        <p:nvSpPr>
          <p:cNvPr id="10" name="Rectangle 9"/>
          <p:cNvSpPr/>
          <p:nvPr/>
        </p:nvSpPr>
        <p:spPr>
          <a:xfrm>
            <a:off x="7102936" y="570068"/>
            <a:ext cx="3037495" cy="801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308">
              <a:defRPr/>
            </a:pPr>
            <a:r>
              <a:rPr lang="en-US" sz="2640" dirty="0">
                <a:solidFill>
                  <a:schemeClr val="bg1"/>
                </a:solidFill>
                <a:latin typeface="Bahnschrift SemiLight SemiConde" panose="020B0502040204020203" pitchFamily="34" charset="0"/>
                <a:ea typeface="Microsoft JhengHei" panose="020B0604030504040204" pitchFamily="34" charset="-120"/>
              </a:rPr>
              <a:t>WORKFORCE </a:t>
            </a:r>
            <a:r>
              <a:rPr lang="en-US" sz="2640" dirty="0" smtClean="0">
                <a:solidFill>
                  <a:schemeClr val="bg1"/>
                </a:solidFill>
                <a:latin typeface="Bahnschrift SemiLight SemiConde" panose="020B0502040204020203" pitchFamily="34" charset="0"/>
                <a:ea typeface="Microsoft JhengHei" panose="020B0604030504040204" pitchFamily="34" charset="-120"/>
              </a:rPr>
              <a:t>GOALS</a:t>
            </a:r>
            <a:endParaRPr lang="en-US" sz="2640" dirty="0">
              <a:solidFill>
                <a:schemeClr val="bg1"/>
              </a:solidFill>
              <a:latin typeface="Bahnschrift SemiLight SemiConde" panose="020B0502040204020203" pitchFamily="34" charset="0"/>
              <a:ea typeface="Microsoft JhengHei" panose="020B0604030504040204" pitchFamily="34" charset="-120"/>
            </a:endParaRPr>
          </a:p>
        </p:txBody>
      </p:sp>
      <p:grpSp>
        <p:nvGrpSpPr>
          <p:cNvPr id="13" name="Group 12"/>
          <p:cNvGrpSpPr/>
          <p:nvPr/>
        </p:nvGrpSpPr>
        <p:grpSpPr>
          <a:xfrm>
            <a:off x="2073736" y="5867399"/>
            <a:ext cx="5172914" cy="1200330"/>
            <a:chOff x="693450" y="5391153"/>
            <a:chExt cx="5172914" cy="1200330"/>
          </a:xfrm>
        </p:grpSpPr>
        <p:sp>
          <p:nvSpPr>
            <p:cNvPr id="9" name="Rectangle 8"/>
            <p:cNvSpPr/>
            <p:nvPr/>
          </p:nvSpPr>
          <p:spPr>
            <a:xfrm>
              <a:off x="693450" y="5391154"/>
              <a:ext cx="3200400" cy="1200329"/>
            </a:xfrm>
            <a:prstGeom prst="rect">
              <a:avLst/>
            </a:prstGeom>
            <a:solidFill>
              <a:srgbClr val="004050"/>
            </a:solidFill>
          </p:spPr>
          <p:txBody>
            <a:bodyPr wrap="square">
              <a:spAutoFit/>
            </a:bodyPr>
            <a:lstStyle/>
            <a:p>
              <a:r>
                <a:rPr lang="en-US" sz="1800" dirty="0" smtClean="0">
                  <a:solidFill>
                    <a:schemeClr val="bg1"/>
                  </a:solidFill>
                  <a:latin typeface="Bahnschrift Light SemiCondensed" panose="020B0502040204020203" pitchFamily="34" charset="0"/>
                </a:rPr>
                <a:t>Electrical Engineers          </a:t>
              </a:r>
              <a:endParaRPr lang="en-US" sz="1800" dirty="0">
                <a:solidFill>
                  <a:schemeClr val="bg1"/>
                </a:solidFill>
                <a:latin typeface="Bahnschrift Light SemiCondensed" panose="020B0502040204020203" pitchFamily="34" charset="0"/>
              </a:endParaRPr>
            </a:p>
            <a:p>
              <a:r>
                <a:rPr lang="en-US" sz="1800" dirty="0">
                  <a:solidFill>
                    <a:schemeClr val="bg1"/>
                  </a:solidFill>
                  <a:latin typeface="Bahnschrift Light SemiCondensed" panose="020B0502040204020203" pitchFamily="34" charset="0"/>
                </a:rPr>
                <a:t>Computer Engineers</a:t>
              </a:r>
            </a:p>
            <a:p>
              <a:r>
                <a:rPr lang="en-US" sz="1800" dirty="0" smtClean="0">
                  <a:solidFill>
                    <a:schemeClr val="bg1"/>
                  </a:solidFill>
                  <a:latin typeface="Bahnschrift Light SemiCondensed" panose="020B0502040204020203" pitchFamily="34" charset="0"/>
                </a:rPr>
                <a:t>Cybersecurity </a:t>
              </a:r>
            </a:p>
            <a:p>
              <a:r>
                <a:rPr lang="en-US" sz="1800" dirty="0">
                  <a:solidFill>
                    <a:schemeClr val="bg1"/>
                  </a:solidFill>
                  <a:latin typeface="Bahnschrift Light SemiCondensed" panose="020B0502040204020203" pitchFamily="34" charset="0"/>
                </a:rPr>
                <a:t>Data </a:t>
              </a:r>
              <a:r>
                <a:rPr lang="en-US" sz="1800" dirty="0" smtClean="0">
                  <a:solidFill>
                    <a:schemeClr val="bg1"/>
                  </a:solidFill>
                  <a:latin typeface="Bahnschrift Light SemiCondensed" panose="020B0502040204020203" pitchFamily="34" charset="0"/>
                </a:rPr>
                <a:t>Scientists</a:t>
              </a:r>
              <a:endParaRPr lang="en-US" sz="1800" dirty="0">
                <a:solidFill>
                  <a:schemeClr val="bg1"/>
                </a:solidFill>
                <a:latin typeface="Bahnschrift Light SemiCondensed" panose="020B0502040204020203" pitchFamily="34" charset="0"/>
              </a:endParaRPr>
            </a:p>
          </p:txBody>
        </p:sp>
        <p:sp>
          <p:nvSpPr>
            <p:cNvPr id="12" name="Rectangle 11"/>
            <p:cNvSpPr/>
            <p:nvPr/>
          </p:nvSpPr>
          <p:spPr>
            <a:xfrm>
              <a:off x="3115514" y="5391153"/>
              <a:ext cx="2750850" cy="1200329"/>
            </a:xfrm>
            <a:prstGeom prst="rect">
              <a:avLst/>
            </a:prstGeom>
            <a:solidFill>
              <a:srgbClr val="004050"/>
            </a:solidFill>
          </p:spPr>
          <p:txBody>
            <a:bodyPr wrap="square">
              <a:spAutoFit/>
            </a:bodyPr>
            <a:lstStyle/>
            <a:p>
              <a:r>
                <a:rPr lang="en-US" sz="1800" dirty="0" smtClean="0">
                  <a:solidFill>
                    <a:schemeClr val="bg1"/>
                  </a:solidFill>
                  <a:latin typeface="Bahnschrift Light SemiCondensed" panose="020B0502040204020203" pitchFamily="34" charset="0"/>
                </a:rPr>
                <a:t>Information Technology (IT)</a:t>
              </a:r>
            </a:p>
            <a:p>
              <a:r>
                <a:rPr lang="en-US" sz="1800" dirty="0" smtClean="0">
                  <a:solidFill>
                    <a:schemeClr val="bg1"/>
                  </a:solidFill>
                  <a:latin typeface="Bahnschrift Light SemiCondensed" panose="020B0502040204020203" pitchFamily="34" charset="0"/>
                </a:rPr>
                <a:t>Optical Engineers</a:t>
              </a:r>
            </a:p>
            <a:p>
              <a:r>
                <a:rPr lang="en-US" sz="1800" dirty="0" err="1" smtClean="0">
                  <a:solidFill>
                    <a:schemeClr val="bg1"/>
                  </a:solidFill>
                  <a:latin typeface="Bahnschrift Light SemiCondensed" panose="020B0502040204020203" pitchFamily="34" charset="0"/>
                </a:rPr>
                <a:t>Hypersonics</a:t>
              </a:r>
              <a:endParaRPr lang="en-US" sz="1800" dirty="0" smtClean="0">
                <a:solidFill>
                  <a:schemeClr val="bg1"/>
                </a:solidFill>
                <a:latin typeface="Bahnschrift Light SemiCondensed" panose="020B0502040204020203" pitchFamily="34" charset="0"/>
              </a:endParaRPr>
            </a:p>
            <a:p>
              <a:r>
                <a:rPr lang="en-US" sz="1800" dirty="0" smtClean="0">
                  <a:solidFill>
                    <a:schemeClr val="bg1"/>
                  </a:solidFill>
                  <a:latin typeface="Bahnschrift Light SemiCondensed" panose="020B0502040204020203" pitchFamily="34" charset="0"/>
                </a:rPr>
                <a:t>Aerospace Engineers</a:t>
              </a:r>
              <a:endParaRPr lang="en-US" sz="1800" dirty="0">
                <a:solidFill>
                  <a:schemeClr val="bg1"/>
                </a:solidFill>
                <a:latin typeface="Bahnschrift Light SemiCondensed" panose="020B0502040204020203" pitchFamily="34" charset="0"/>
              </a:endParaRPr>
            </a:p>
          </p:txBody>
        </p:sp>
      </p:grpSp>
      <p:sp>
        <p:nvSpPr>
          <p:cNvPr id="14" name="TextBox 13"/>
          <p:cNvSpPr txBox="1"/>
          <p:nvPr/>
        </p:nvSpPr>
        <p:spPr>
          <a:xfrm>
            <a:off x="3192189" y="5344179"/>
            <a:ext cx="4019204" cy="523220"/>
          </a:xfrm>
          <a:prstGeom prst="rect">
            <a:avLst/>
          </a:prstGeom>
          <a:noFill/>
        </p:spPr>
        <p:txBody>
          <a:bodyPr wrap="square" rtlCol="0">
            <a:spAutoFit/>
          </a:bodyPr>
          <a:lstStyle/>
          <a:p>
            <a:r>
              <a:rPr lang="en-US" sz="2800" dirty="0" smtClean="0">
                <a:solidFill>
                  <a:srgbClr val="004151"/>
                </a:solidFill>
              </a:rPr>
              <a:t>Key Skillsets Needed: </a:t>
            </a:r>
            <a:endParaRPr lang="en-US" sz="2800" dirty="0">
              <a:solidFill>
                <a:srgbClr val="004151"/>
              </a:solidFill>
            </a:endParaRPr>
          </a:p>
        </p:txBody>
      </p:sp>
    </p:spTree>
    <p:extLst>
      <p:ext uri="{BB962C8B-B14F-4D97-AF65-F5344CB8AC3E}">
        <p14:creationId xmlns:p14="http://schemas.microsoft.com/office/powerpoint/2010/main" val="378440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044" y="0"/>
            <a:ext cx="10049356" cy="777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906564" y="114300"/>
            <a:ext cx="2155517" cy="7543800"/>
          </a:xfrm>
          <a:prstGeom prst="rect">
            <a:avLst/>
          </a:prstGeom>
          <a:pattFill prst="smGrid">
            <a:fgClr>
              <a:sysClr val="window" lastClr="FFFFFF">
                <a:lumMod val="85000"/>
              </a:sysClr>
            </a:fgClr>
            <a:bgClr>
              <a:sysClr val="window" lastClr="FFFFFF"/>
            </a:bgClr>
          </a:pattFill>
          <a:ln w="12700" cap="flat" cmpd="sng" algn="ctr">
            <a:solidFill>
              <a:sysClr val="window" lastClr="FFFFFF"/>
            </a:solidFill>
            <a:prstDash val="solid"/>
            <a:miter lim="800000"/>
          </a:ln>
          <a:effectLst/>
        </p:spPr>
        <p:txBody>
          <a:bodyPr rtlCol="0" anchor="ctr"/>
          <a:lstStyle/>
          <a:p>
            <a:pPr algn="ctr" defTabSz="1005840">
              <a:defRPr/>
            </a:pPr>
            <a:endParaRPr lang="en-IN" sz="1980" kern="0">
              <a:solidFill>
                <a:prstClr val="white"/>
              </a:solidFill>
              <a:latin typeface="Calibri" panose="020F0502020204030204"/>
            </a:endParaRPr>
          </a:p>
        </p:txBody>
      </p:sp>
      <p:sp>
        <p:nvSpPr>
          <p:cNvPr id="33" name="Rectangle 32"/>
          <p:cNvSpPr/>
          <p:nvPr/>
        </p:nvSpPr>
        <p:spPr>
          <a:xfrm>
            <a:off x="7885518" y="73074"/>
            <a:ext cx="2166443" cy="7543800"/>
          </a:xfrm>
          <a:prstGeom prst="rect">
            <a:avLst/>
          </a:prstGeom>
          <a:gradFill>
            <a:gsLst>
              <a:gs pos="0">
                <a:srgbClr val="BDC6CB">
                  <a:alpha val="77000"/>
                </a:srgbClr>
              </a:gs>
              <a:gs pos="100000">
                <a:srgbClr val="EEEFF1">
                  <a:alpha val="77000"/>
                </a:srgbClr>
              </a:gs>
            </a:gsLst>
            <a:lin ang="13500000" scaled="1"/>
          </a:gradFill>
          <a:ln w="12700" cap="flat" cmpd="sng" algn="ctr">
            <a:noFill/>
            <a:prstDash val="solid"/>
            <a:miter lim="800000"/>
          </a:ln>
          <a:effectLst/>
        </p:spPr>
        <p:txBody>
          <a:bodyPr rtlCol="0" anchor="ctr"/>
          <a:lstStyle/>
          <a:p>
            <a:pPr algn="ctr" defTabSz="1005840">
              <a:defRPr/>
            </a:pPr>
            <a:endParaRPr lang="en-IN" sz="1980" kern="0">
              <a:solidFill>
                <a:prstClr val="white"/>
              </a:solidFill>
              <a:latin typeface="Calibri" panose="020F0502020204030204"/>
            </a:endParaRPr>
          </a:p>
        </p:txBody>
      </p:sp>
      <p:sp>
        <p:nvSpPr>
          <p:cNvPr id="10" name="Oval 9"/>
          <p:cNvSpPr/>
          <p:nvPr/>
        </p:nvSpPr>
        <p:spPr>
          <a:xfrm>
            <a:off x="1307486" y="1365745"/>
            <a:ext cx="5211741" cy="5254277"/>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3" name="Rounded Rectangle 92"/>
          <p:cNvSpPr/>
          <p:nvPr/>
        </p:nvSpPr>
        <p:spPr>
          <a:xfrm>
            <a:off x="7556554" y="1201667"/>
            <a:ext cx="2334207" cy="4947674"/>
          </a:xfrm>
          <a:prstGeom prst="roundRect">
            <a:avLst/>
          </a:prstGeom>
          <a:no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4" name="Rectangle 93"/>
          <p:cNvSpPr/>
          <p:nvPr/>
        </p:nvSpPr>
        <p:spPr>
          <a:xfrm>
            <a:off x="7409299" y="114300"/>
            <a:ext cx="481193" cy="754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341571A5-DBBF-47B6-BDFA-FE88EA60F4CA}"/>
              </a:ext>
            </a:extLst>
          </p:cNvPr>
          <p:cNvSpPr/>
          <p:nvPr/>
        </p:nvSpPr>
        <p:spPr>
          <a:xfrm>
            <a:off x="2503494" y="2558437"/>
            <a:ext cx="2829339" cy="2855629"/>
          </a:xfrm>
          <a:prstGeom prst="ellipse">
            <a:avLst/>
          </a:prstGeom>
          <a:pattFill prst="smGrid">
            <a:fgClr>
              <a:schemeClr val="bg1">
                <a:lumMod val="95000"/>
              </a:schemeClr>
            </a:fgClr>
            <a:bgClr>
              <a:srgbClr val="DDE1E2"/>
            </a:bgClr>
          </a:patt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16" name="Circle: Hollow 9">
            <a:extLst>
              <a:ext uri="{FF2B5EF4-FFF2-40B4-BE49-F238E27FC236}">
                <a16:creationId xmlns:a16="http://schemas.microsoft.com/office/drawing/2014/main" id="{0720D973-E393-41B4-B77B-B21696A55DE3}"/>
              </a:ext>
            </a:extLst>
          </p:cNvPr>
          <p:cNvSpPr/>
          <p:nvPr/>
        </p:nvSpPr>
        <p:spPr>
          <a:xfrm>
            <a:off x="2374239" y="2429142"/>
            <a:ext cx="3078238" cy="3116814"/>
          </a:xfrm>
          <a:prstGeom prst="donut">
            <a:avLst>
              <a:gd name="adj" fmla="val 4686"/>
            </a:avLst>
          </a:prstGeom>
          <a:pattFill prst="smGrid">
            <a:fgClr>
              <a:schemeClr val="bg1">
                <a:lumMod val="95000"/>
              </a:schemeClr>
            </a:fgClr>
            <a:bgClr>
              <a:srgbClr val="DDE1E2"/>
            </a:bgClr>
          </a:patt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graphicFrame>
        <p:nvGraphicFramePr>
          <p:cNvPr id="78" name="Chart 77"/>
          <p:cNvGraphicFramePr/>
          <p:nvPr>
            <p:extLst/>
          </p:nvPr>
        </p:nvGraphicFramePr>
        <p:xfrm>
          <a:off x="1504290" y="2272927"/>
          <a:ext cx="4827739" cy="3420974"/>
        </p:xfrm>
        <a:graphic>
          <a:graphicData uri="http://schemas.openxmlformats.org/drawingml/2006/chart">
            <c:chart xmlns:c="http://schemas.openxmlformats.org/drawingml/2006/chart" xmlns:r="http://schemas.openxmlformats.org/officeDocument/2006/relationships" r:id="rId3"/>
          </a:graphicData>
        </a:graphic>
      </p:graphicFrame>
      <p:sp>
        <p:nvSpPr>
          <p:cNvPr id="42" name="Circle: Hollow 9">
            <a:extLst>
              <a:ext uri="{FF2B5EF4-FFF2-40B4-BE49-F238E27FC236}">
                <a16:creationId xmlns:a16="http://schemas.microsoft.com/office/drawing/2014/main" id="{0720D973-E393-41B4-B77B-B21696A55DE3}"/>
              </a:ext>
            </a:extLst>
          </p:cNvPr>
          <p:cNvSpPr/>
          <p:nvPr/>
        </p:nvSpPr>
        <p:spPr>
          <a:xfrm>
            <a:off x="1157703" y="1201667"/>
            <a:ext cx="5520913" cy="5565970"/>
          </a:xfrm>
          <a:prstGeom prst="donut">
            <a:avLst>
              <a:gd name="adj" fmla="val 2875"/>
            </a:avLst>
          </a:prstGeom>
          <a:solidFill>
            <a:srgbClr val="E7E6E6">
              <a:lumMod val="90000"/>
              <a:alpha val="76000"/>
            </a:srgbClr>
          </a:solidFill>
          <a:ln w="12700" cap="flat" cmpd="sng" algn="ctr">
            <a:noFill/>
            <a:prstDash val="solid"/>
            <a:miter lim="800000"/>
          </a:ln>
          <a:effectLst/>
        </p:spPr>
        <p:txBody>
          <a:bodyPr rtlCol="0" anchor="ctr"/>
          <a:lstStyle/>
          <a:p>
            <a:pPr algn="ctr" defTabSz="1005840">
              <a:defRPr/>
            </a:pPr>
            <a:endParaRPr lang="en-IN" sz="1980" kern="0">
              <a:solidFill>
                <a:prstClr val="black"/>
              </a:solidFill>
              <a:latin typeface="Calibri" panose="020F0502020204030204"/>
            </a:endParaRPr>
          </a:p>
        </p:txBody>
      </p:sp>
      <p:pic>
        <p:nvPicPr>
          <p:cNvPr id="46" name="Picture 45"/>
          <p:cNvPicPr>
            <a:picLocks noChangeAspect="1"/>
          </p:cNvPicPr>
          <p:nvPr/>
        </p:nvPicPr>
        <p:blipFill rotWithShape="1">
          <a:blip r:embed="rId4"/>
          <a:srcRect l="60411" t="35041" r="31446" b="59315"/>
          <a:stretch/>
        </p:blipFill>
        <p:spPr>
          <a:xfrm>
            <a:off x="6550792" y="4759580"/>
            <a:ext cx="1121545" cy="509794"/>
          </a:xfrm>
          <a:prstGeom prst="rect">
            <a:avLst/>
          </a:prstGeom>
        </p:spPr>
      </p:pic>
      <p:pic>
        <p:nvPicPr>
          <p:cNvPr id="47" name="Picture 46"/>
          <p:cNvPicPr>
            <a:picLocks noChangeAspect="1"/>
          </p:cNvPicPr>
          <p:nvPr/>
        </p:nvPicPr>
        <p:blipFill rotWithShape="1">
          <a:blip r:embed="rId4"/>
          <a:srcRect l="28870" t="2307" r="64468" b="87535"/>
          <a:stretch/>
        </p:blipFill>
        <p:spPr>
          <a:xfrm>
            <a:off x="4963435" y="817792"/>
            <a:ext cx="593951" cy="593951"/>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9559" y="6801033"/>
            <a:ext cx="1271002" cy="508400"/>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284" y="6336464"/>
            <a:ext cx="864585" cy="577831"/>
          </a:xfrm>
          <a:prstGeom prst="rect">
            <a:avLst/>
          </a:prstGeom>
        </p:spPr>
      </p:pic>
      <p:sp>
        <p:nvSpPr>
          <p:cNvPr id="23" name="Slide Number Placeholder 11"/>
          <p:cNvSpPr txBox="1">
            <a:spLocks/>
          </p:cNvSpPr>
          <p:nvPr/>
        </p:nvSpPr>
        <p:spPr>
          <a:xfrm>
            <a:off x="9024381" y="7352118"/>
            <a:ext cx="419100" cy="251459"/>
          </a:xfrm>
          <a:prstGeom prst="roundRect">
            <a:avLst/>
          </a:prstGeom>
          <a:noFill/>
        </p:spPr>
        <p:txBody>
          <a:bodyPr vert="horz" lIns="112070" tIns="56035" rIns="112070" bIns="56035" rtlCol="0" anchor="ctr"/>
          <a:lstStyle>
            <a:defPPr>
              <a:defRPr lang="en-US"/>
            </a:defPPr>
            <a:lvl1pPr marL="0" algn="l" defTabSz="914400" rtl="0" eaLnBrk="1" latinLnBrk="0" hangingPunct="1">
              <a:defRPr sz="1019" b="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88911">
              <a:defRPr/>
            </a:pPr>
            <a:endParaRPr lang="en-US" sz="1155" b="1" dirty="0">
              <a:solidFill>
                <a:srgbClr val="003366"/>
              </a:solidFill>
            </a:endParaRPr>
          </a:p>
        </p:txBody>
      </p:sp>
      <p:sp>
        <p:nvSpPr>
          <p:cNvPr id="27" name="Oval 26"/>
          <p:cNvSpPr/>
          <p:nvPr/>
        </p:nvSpPr>
        <p:spPr>
          <a:xfrm>
            <a:off x="1349463" y="1441079"/>
            <a:ext cx="5122879" cy="5110716"/>
          </a:xfrm>
          <a:prstGeom prst="ellipse">
            <a:avLst/>
          </a:prstGeom>
          <a:noFill/>
          <a:ln w="158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28" name="Oval 27"/>
          <p:cNvSpPr/>
          <p:nvPr/>
        </p:nvSpPr>
        <p:spPr>
          <a:xfrm>
            <a:off x="1407148" y="1494214"/>
            <a:ext cx="4965232" cy="4953443"/>
          </a:xfrm>
          <a:prstGeom prst="ellipse">
            <a:avLst/>
          </a:prstGeom>
          <a:noFill/>
          <a:ln w="15875">
            <a:solidFill>
              <a:schemeClr val="bg1">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34" name="Rectangle 33"/>
          <p:cNvSpPr/>
          <p:nvPr/>
        </p:nvSpPr>
        <p:spPr>
          <a:xfrm>
            <a:off x="69868" y="39761"/>
            <a:ext cx="4979381" cy="614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6308">
              <a:defRPr/>
            </a:pPr>
            <a:r>
              <a:rPr lang="en-US" sz="2800" dirty="0" smtClean="0">
                <a:solidFill>
                  <a:srgbClr val="003366"/>
                </a:solidFill>
                <a:latin typeface="Bahnschrift Light SemiCondensed" panose="020B0502040204020203" pitchFamily="34" charset="0"/>
                <a:ea typeface="Microsoft JhengHei" panose="020B0604030504040204" pitchFamily="34" charset="-120"/>
              </a:rPr>
              <a:t>ECOSYSTEM PARTNERS</a:t>
            </a:r>
            <a:endParaRPr lang="en-US" sz="2800" dirty="0">
              <a:solidFill>
                <a:srgbClr val="003366"/>
              </a:solidFill>
              <a:latin typeface="Bahnschrift Light SemiCondensed" panose="020B0502040204020203" pitchFamily="34" charset="0"/>
              <a:ea typeface="Dotum" panose="020B0600000101010101" pitchFamily="34" charset="-127"/>
            </a:endParaRPr>
          </a:p>
        </p:txBody>
      </p:sp>
      <p:pic>
        <p:nvPicPr>
          <p:cNvPr id="2" name="Picture 1"/>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foregroundMark x1="27692" y1="51071" x2="27692" y2="51071"/>
                        <a14:foregroundMark x1="32308" y1="32857" x2="32308" y2="32857"/>
                        <a14:foregroundMark x1="20769" y1="35357" x2="20769" y2="35357"/>
                        <a14:foregroundMark x1="26923" y1="23214" x2="26923" y2="23214"/>
                        <a14:foregroundMark x1="38077" y1="20000" x2="38077" y2="20000"/>
                        <a14:foregroundMark x1="39615" y1="26429" x2="39615" y2="26429"/>
                        <a14:foregroundMark x1="50385" y1="23929" x2="50385" y2="23929"/>
                        <a14:foregroundMark x1="54231" y1="32857" x2="54231" y2="32857"/>
                        <a14:foregroundMark x1="48462" y1="46429" x2="48462" y2="46429"/>
                        <a14:foregroundMark x1="66538" y1="38214" x2="66538" y2="38214"/>
                        <a14:foregroundMark x1="70769" y1="50357" x2="70769" y2="50357"/>
                        <a14:foregroundMark x1="77692" y1="33929" x2="77692" y2="33929"/>
                        <a14:foregroundMark x1="71923" y1="22857" x2="71923" y2="22857"/>
                        <a14:foregroundMark x1="60000" y1="25714" x2="60000" y2="25714"/>
                        <a14:foregroundMark x1="61154" y1="18214" x2="61154" y2="18214"/>
                      </a14:backgroundRemoval>
                    </a14:imgEffect>
                  </a14:imgLayer>
                </a14:imgProps>
              </a:ext>
            </a:extLst>
          </a:blip>
          <a:stretch>
            <a:fillRect/>
          </a:stretch>
        </p:blipFill>
        <p:spPr>
          <a:xfrm>
            <a:off x="1621649" y="3109840"/>
            <a:ext cx="529994" cy="570764"/>
          </a:xfrm>
          <a:prstGeom prst="rect">
            <a:avLst/>
          </a:prstGeom>
        </p:spPr>
      </p:pic>
      <p:pic>
        <p:nvPicPr>
          <p:cNvPr id="4" name="Picture 3"/>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2084970" y="4638409"/>
            <a:ext cx="462895" cy="462895"/>
          </a:xfrm>
          <a:prstGeom prst="rect">
            <a:avLst/>
          </a:prstGeom>
        </p:spPr>
      </p:pic>
      <p:pic>
        <p:nvPicPr>
          <p:cNvPr id="6" name="Picture 5"/>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backgroundRemoval t="10000" b="90000" l="8125" r="92031">
                        <a14:foregroundMark x1="38125" y1="37344" x2="38125" y2="37344"/>
                        <a14:foregroundMark x1="27187" y1="28750" x2="44219" y2="63281"/>
                        <a14:foregroundMark x1="29375" y1="57813" x2="47813" y2="36094"/>
                        <a14:foregroundMark x1="53594" y1="67188" x2="68594" y2="31406"/>
                        <a14:foregroundMark x1="51875" y1="36875" x2="73281" y2="58438"/>
                        <a14:backgroundMark x1="42188" y1="70781" x2="44219" y2="71094"/>
                        <a14:backgroundMark x1="45625" y1="70625" x2="46406" y2="70938"/>
                        <a14:backgroundMark x1="55937" y1="71406" x2="58125" y2="70625"/>
                      </a14:backgroundRemoval>
                    </a14:imgEffect>
                  </a14:imgLayer>
                </a14:imgProps>
              </a:ext>
              <a:ext uri="{28A0092B-C50C-407E-A947-70E740481C1C}">
                <a14:useLocalDpi xmlns:a14="http://schemas.microsoft.com/office/drawing/2010/main" val="0"/>
              </a:ext>
            </a:extLst>
          </a:blip>
          <a:stretch>
            <a:fillRect/>
          </a:stretch>
        </p:blipFill>
        <p:spPr>
          <a:xfrm>
            <a:off x="1606926" y="3861201"/>
            <a:ext cx="556243" cy="556243"/>
          </a:xfrm>
          <a:prstGeom prst="rect">
            <a:avLst/>
          </a:prstGeom>
        </p:spPr>
      </p:pic>
      <p:pic>
        <p:nvPicPr>
          <p:cNvPr id="7" name="Picture 6"/>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backgroundRemoval t="7593" b="86204" l="20300" r="82900">
                        <a14:foregroundMark x1="50500" y1="21944" x2="50500" y2="21944"/>
                        <a14:foregroundMark x1="59600" y1="30093" x2="59600" y2="30093"/>
                        <a14:foregroundMark x1="44100" y1="59907" x2="44100" y2="59907"/>
                        <a14:foregroundMark x1="34400" y1="82315" x2="34400" y2="82315"/>
                        <a14:foregroundMark x1="66300" y1="82130" x2="66300" y2="82130"/>
                      </a14:backgroundRemoval>
                    </a14:imgEffect>
                  </a14:imgLayer>
                </a14:imgProps>
              </a:ext>
              <a:ext uri="{28A0092B-C50C-407E-A947-70E740481C1C}">
                <a14:useLocalDpi xmlns:a14="http://schemas.microsoft.com/office/drawing/2010/main" val="0"/>
              </a:ext>
            </a:extLst>
          </a:blip>
          <a:stretch>
            <a:fillRect/>
          </a:stretch>
        </p:blipFill>
        <p:spPr>
          <a:xfrm>
            <a:off x="4844753" y="4929191"/>
            <a:ext cx="582221" cy="628799"/>
          </a:xfrm>
          <a:prstGeom prst="rect">
            <a:avLst/>
          </a:prstGeom>
        </p:spPr>
      </p:pic>
      <p:pic>
        <p:nvPicPr>
          <p:cNvPr id="11" name="Picture 10"/>
          <p:cNvPicPr>
            <a:picLocks noChangeAspect="1"/>
          </p:cNvPicPr>
          <p:nvPr/>
        </p:nvPicPr>
        <p:blipFill>
          <a:blip r:embed="rId14" cstate="print">
            <a:lum bright="70000" contrast="-70000"/>
            <a:extLst>
              <a:ext uri="{28A0092B-C50C-407E-A947-70E740481C1C}">
                <a14:useLocalDpi xmlns:a14="http://schemas.microsoft.com/office/drawing/2010/main" val="0"/>
              </a:ext>
            </a:extLst>
          </a:blip>
          <a:stretch>
            <a:fillRect/>
          </a:stretch>
        </p:blipFill>
        <p:spPr>
          <a:xfrm>
            <a:off x="3783997" y="5594089"/>
            <a:ext cx="435885" cy="435885"/>
          </a:xfrm>
          <a:prstGeom prst="rect">
            <a:avLst/>
          </a:prstGeom>
        </p:spPr>
      </p:pic>
      <p:pic>
        <p:nvPicPr>
          <p:cNvPr id="12" name="Picture 11"/>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backgroundRemoval t="565" b="100000" l="702" r="98947">
                        <a14:foregroundMark x1="52982" y1="11299" x2="52982" y2="11299"/>
                        <a14:foregroundMark x1="80702" y1="74011" x2="80702" y2="74011"/>
                        <a14:foregroundMark x1="87719" y1="55932" x2="87719" y2="55932"/>
                        <a14:backgroundMark x1="40351" y1="19774" x2="40351" y2="19774"/>
                      </a14:backgroundRemoval>
                    </a14:imgEffect>
                  </a14:imgLayer>
                </a14:imgProps>
              </a:ext>
              <a:ext uri="{28A0092B-C50C-407E-A947-70E740481C1C}">
                <a14:useLocalDpi xmlns:a14="http://schemas.microsoft.com/office/drawing/2010/main" val="0"/>
              </a:ext>
            </a:extLst>
          </a:blip>
          <a:stretch>
            <a:fillRect/>
          </a:stretch>
        </p:blipFill>
        <p:spPr>
          <a:xfrm>
            <a:off x="5652933" y="3637270"/>
            <a:ext cx="597555" cy="371114"/>
          </a:xfrm>
          <a:prstGeom prst="rect">
            <a:avLst/>
          </a:prstGeom>
        </p:spPr>
      </p:pic>
      <p:pic>
        <p:nvPicPr>
          <p:cNvPr id="14" name="Picture 13"/>
          <p:cNvPicPr>
            <a:picLocks noChangeAspect="1"/>
          </p:cNvPicPr>
          <p:nvPr/>
        </p:nvPicPr>
        <p:blipFill>
          <a:blip r:embed="rId17" cstate="print">
            <a:lum bright="70000" contrast="-70000"/>
            <a:extLst>
              <a:ext uri="{28A0092B-C50C-407E-A947-70E740481C1C}">
                <a14:useLocalDpi xmlns:a14="http://schemas.microsoft.com/office/drawing/2010/main" val="0"/>
              </a:ext>
            </a:extLst>
          </a:blip>
          <a:stretch>
            <a:fillRect/>
          </a:stretch>
        </p:blipFill>
        <p:spPr>
          <a:xfrm>
            <a:off x="3103080" y="1654501"/>
            <a:ext cx="476633" cy="476633"/>
          </a:xfrm>
          <a:prstGeom prst="rect">
            <a:avLst/>
          </a:prstGeom>
        </p:spPr>
      </p:pic>
      <p:pic>
        <p:nvPicPr>
          <p:cNvPr id="41" name="Picture 40"/>
          <p:cNvPicPr>
            <a:picLocks noChangeAspect="1"/>
          </p:cNvPicPr>
          <p:nvPr/>
        </p:nvPicPr>
        <p:blipFill>
          <a:blip r:embed="rId18" cstate="print">
            <a:lum bright="70000" contrast="-70000"/>
            <a:extLst>
              <a:ext uri="{BEBA8EAE-BF5A-486C-A8C5-ECC9F3942E4B}">
                <a14:imgProps xmlns:a14="http://schemas.microsoft.com/office/drawing/2010/main">
                  <a14:imgLayer r:embed="rId19">
                    <a14:imgEffect>
                      <a14:backgroundRemoval t="10000" b="78796" l="10000" r="81500">
                        <a14:foregroundMark x1="73200" y1="25833" x2="73200" y2="25833"/>
                      </a14:backgroundRemoval>
                    </a14:imgEffect>
                  </a14:imgLayer>
                </a14:imgProps>
              </a:ext>
              <a:ext uri="{28A0092B-C50C-407E-A947-70E740481C1C}">
                <a14:useLocalDpi xmlns:a14="http://schemas.microsoft.com/office/drawing/2010/main" val="0"/>
              </a:ext>
            </a:extLst>
          </a:blip>
          <a:stretch>
            <a:fillRect/>
          </a:stretch>
        </p:blipFill>
        <p:spPr>
          <a:xfrm>
            <a:off x="5427415" y="2466094"/>
            <a:ext cx="666419" cy="719732"/>
          </a:xfrm>
          <a:prstGeom prst="rect">
            <a:avLst/>
          </a:prstGeom>
        </p:spPr>
      </p:pic>
      <p:pic>
        <p:nvPicPr>
          <p:cNvPr id="48" name="Picture 47"/>
          <p:cNvPicPr>
            <a:picLocks noChangeAspect="1"/>
          </p:cNvPicPr>
          <p:nvPr/>
        </p:nvPicPr>
        <p:blipFill>
          <a:blip r:embed="rId20">
            <a:lum bright="70000" contrast="-70000"/>
            <a:extLst>
              <a:ext uri="{BEBA8EAE-BF5A-486C-A8C5-ECC9F3942E4B}">
                <a14:imgProps xmlns:a14="http://schemas.microsoft.com/office/drawing/2010/main">
                  <a14:imgLayer r:embed="rId21">
                    <a14:imgEffect>
                      <a14:backgroundRemoval t="357" b="92500" l="0" r="100000">
                        <a14:foregroundMark x1="53441" y1="20000" x2="53441" y2="20000"/>
                        <a14:foregroundMark x1="88664" y1="28571" x2="88664" y2="28571"/>
                        <a14:foregroundMark x1="91903" y1="23571" x2="91903" y2="23571"/>
                        <a14:foregroundMark x1="93927" y1="18929" x2="93927" y2="18929"/>
                        <a14:foregroundMark x1="94332" y1="12857" x2="94332" y2="12857"/>
                        <a14:foregroundMark x1="91093" y1="8929" x2="91093" y2="8929"/>
                        <a14:foregroundMark x1="85830" y1="6786" x2="85830" y2="6786"/>
                        <a14:foregroundMark x1="80162" y1="5714" x2="80162" y2="5714"/>
                        <a14:foregroundMark x1="17814" y1="62143" x2="17814" y2="62143"/>
                        <a14:foregroundMark x1="11741" y1="60000" x2="11741" y2="60000"/>
                        <a14:foregroundMark x1="6478" y1="57500" x2="6478" y2="57500"/>
                        <a14:foregroundMark x1="4049" y1="53214" x2="4049" y2="53214"/>
                        <a14:foregroundMark x1="4049" y1="47857" x2="4049" y2="47857"/>
                        <a14:foregroundMark x1="7287" y1="42857" x2="7287" y2="42857"/>
                        <a14:foregroundMark x1="10526" y1="38571" x2="10526" y2="38571"/>
                        <a14:foregroundMark x1="34818" y1="33214" x2="34818" y2="33214"/>
                        <a14:foregroundMark x1="43725" y1="18929" x2="43725" y2="18929"/>
                      </a14:backgroundRemoval>
                    </a14:imgEffect>
                  </a14:imgLayer>
                </a14:imgProps>
              </a:ext>
            </a:extLst>
          </a:blip>
          <a:stretch>
            <a:fillRect/>
          </a:stretch>
        </p:blipFill>
        <p:spPr>
          <a:xfrm>
            <a:off x="3985271" y="1569844"/>
            <a:ext cx="485595" cy="550472"/>
          </a:xfrm>
          <a:prstGeom prst="rect">
            <a:avLst/>
          </a:prstGeom>
        </p:spPr>
      </p:pic>
      <p:grpSp>
        <p:nvGrpSpPr>
          <p:cNvPr id="62" name="Group 61"/>
          <p:cNvGrpSpPr/>
          <p:nvPr/>
        </p:nvGrpSpPr>
        <p:grpSpPr>
          <a:xfrm>
            <a:off x="4851322" y="1890821"/>
            <a:ext cx="403087" cy="483915"/>
            <a:chOff x="-2110540" y="1007900"/>
            <a:chExt cx="1119940" cy="1214043"/>
          </a:xfrm>
        </p:grpSpPr>
        <p:sp>
          <p:nvSpPr>
            <p:cNvPr id="53" name="Freeform 52"/>
            <p:cNvSpPr/>
            <p:nvPr/>
          </p:nvSpPr>
          <p:spPr>
            <a:xfrm>
              <a:off x="-2110540" y="1007900"/>
              <a:ext cx="1119940" cy="1214043"/>
            </a:xfrm>
            <a:custGeom>
              <a:avLst/>
              <a:gdLst>
                <a:gd name="connsiteX0" fmla="*/ 854537 w 1295400"/>
                <a:gd name="connsiteY0" fmla="*/ 533399 h 1307543"/>
                <a:gd name="connsiteX1" fmla="*/ 1295400 w 1295400"/>
                <a:gd name="connsiteY1" fmla="*/ 533399 h 1307543"/>
                <a:gd name="connsiteX2" fmla="*/ 1295400 w 1295400"/>
                <a:gd name="connsiteY2" fmla="*/ 1307542 h 1307543"/>
                <a:gd name="connsiteX3" fmla="*/ 854537 w 1295400"/>
                <a:gd name="connsiteY3" fmla="*/ 1307542 h 1307543"/>
                <a:gd name="connsiteX4" fmla="*/ 655680 w 1295400"/>
                <a:gd name="connsiteY4" fmla="*/ 0 h 1307543"/>
                <a:gd name="connsiteX5" fmla="*/ 854160 w 1295400"/>
                <a:gd name="connsiteY5" fmla="*/ 223277 h 1307543"/>
                <a:gd name="connsiteX6" fmla="*/ 854160 w 1295400"/>
                <a:gd name="connsiteY6" fmla="*/ 1307543 h 1307543"/>
                <a:gd name="connsiteX7" fmla="*/ 0 w 1295400"/>
                <a:gd name="connsiteY7" fmla="*/ 1307543 h 1307543"/>
                <a:gd name="connsiteX8" fmla="*/ 0 w 1295400"/>
                <a:gd name="connsiteY8" fmla="*/ 223277 h 1307543"/>
                <a:gd name="connsiteX9" fmla="*/ 457200 w 1295400"/>
                <a:gd name="connsiteY9" fmla="*/ 223277 h 13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400" h="1307543">
                  <a:moveTo>
                    <a:pt x="854537" y="533399"/>
                  </a:moveTo>
                  <a:lnTo>
                    <a:pt x="1295400" y="533399"/>
                  </a:lnTo>
                  <a:lnTo>
                    <a:pt x="1295400" y="1307542"/>
                  </a:lnTo>
                  <a:lnTo>
                    <a:pt x="854537" y="1307542"/>
                  </a:lnTo>
                  <a:close/>
                  <a:moveTo>
                    <a:pt x="655680" y="0"/>
                  </a:moveTo>
                  <a:lnTo>
                    <a:pt x="854160" y="223277"/>
                  </a:lnTo>
                  <a:lnTo>
                    <a:pt x="854160" y="1307543"/>
                  </a:lnTo>
                  <a:lnTo>
                    <a:pt x="0" y="1307543"/>
                  </a:lnTo>
                  <a:lnTo>
                    <a:pt x="0" y="223277"/>
                  </a:lnTo>
                  <a:lnTo>
                    <a:pt x="457200" y="2232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2" name="Rectangle 51"/>
            <p:cNvSpPr/>
            <p:nvPr/>
          </p:nvSpPr>
          <p:spPr>
            <a:xfrm>
              <a:off x="-1971058" y="1436968"/>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4" name="Rectangle 53"/>
            <p:cNvSpPr/>
            <p:nvPr/>
          </p:nvSpPr>
          <p:spPr>
            <a:xfrm>
              <a:off x="-1971058" y="1717033"/>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5" name="Rectangle 54"/>
            <p:cNvSpPr/>
            <p:nvPr/>
          </p:nvSpPr>
          <p:spPr>
            <a:xfrm>
              <a:off x="-1971058" y="1997098"/>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6" name="Rectangle 55"/>
            <p:cNvSpPr/>
            <p:nvPr/>
          </p:nvSpPr>
          <p:spPr>
            <a:xfrm>
              <a:off x="-1613830" y="1434082"/>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7" name="Rectangle 56"/>
            <p:cNvSpPr/>
            <p:nvPr/>
          </p:nvSpPr>
          <p:spPr>
            <a:xfrm>
              <a:off x="-1613830" y="1716902"/>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8" name="Rectangle 57"/>
            <p:cNvSpPr/>
            <p:nvPr/>
          </p:nvSpPr>
          <p:spPr>
            <a:xfrm>
              <a:off x="-1613830" y="1996967"/>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9" name="Rectangle 58"/>
            <p:cNvSpPr/>
            <p:nvPr/>
          </p:nvSpPr>
          <p:spPr>
            <a:xfrm>
              <a:off x="-1613830" y="1184412"/>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60" name="Rectangle 59"/>
            <p:cNvSpPr/>
            <p:nvPr/>
          </p:nvSpPr>
          <p:spPr>
            <a:xfrm>
              <a:off x="-1259099" y="1716902"/>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61" name="Rectangle 60"/>
            <p:cNvSpPr/>
            <p:nvPr/>
          </p:nvSpPr>
          <p:spPr>
            <a:xfrm>
              <a:off x="-1259099" y="1996967"/>
              <a:ext cx="152400" cy="19119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pic>
        <p:nvPicPr>
          <p:cNvPr id="63" name="Picture 62"/>
          <p:cNvPicPr>
            <a:picLocks noChangeAspect="1"/>
          </p:cNvPicPr>
          <p:nvPr/>
        </p:nvPicPr>
        <p:blipFill>
          <a:blip r:embed="rId22" cstate="print">
            <a:lum bright="70000" contrast="-70000"/>
            <a:extLst>
              <a:ext uri="{28A0092B-C50C-407E-A947-70E740481C1C}">
                <a14:useLocalDpi xmlns:a14="http://schemas.microsoft.com/office/drawing/2010/main" val="0"/>
              </a:ext>
            </a:extLst>
          </a:blip>
          <a:stretch>
            <a:fillRect/>
          </a:stretch>
        </p:blipFill>
        <p:spPr>
          <a:xfrm>
            <a:off x="5453220" y="4351101"/>
            <a:ext cx="530704" cy="564907"/>
          </a:xfrm>
          <a:prstGeom prst="rect">
            <a:avLst/>
          </a:prstGeom>
        </p:spPr>
      </p:pic>
      <p:pic>
        <p:nvPicPr>
          <p:cNvPr id="65" name="Picture 6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2236" y="5577995"/>
            <a:ext cx="1300314" cy="616066"/>
          </a:xfrm>
          <a:prstGeom prst="rect">
            <a:avLst/>
          </a:prstGeom>
        </p:spPr>
      </p:pic>
      <p:pic>
        <p:nvPicPr>
          <p:cNvPr id="66" name="Picture 65"/>
          <p:cNvPicPr>
            <a:picLocks noChangeAspect="1"/>
          </p:cNvPicPr>
          <p:nvPr/>
        </p:nvPicPr>
        <p:blipFill>
          <a:blip r:embed="rId24"/>
          <a:stretch>
            <a:fillRect/>
          </a:stretch>
        </p:blipFill>
        <p:spPr>
          <a:xfrm>
            <a:off x="229808" y="3926905"/>
            <a:ext cx="851333" cy="639297"/>
          </a:xfrm>
          <a:prstGeom prst="rect">
            <a:avLst/>
          </a:prstGeom>
        </p:spPr>
      </p:pic>
      <p:pic>
        <p:nvPicPr>
          <p:cNvPr id="67" name="Picture 66"/>
          <p:cNvPicPr>
            <a:picLocks noChangeAspect="1"/>
          </p:cNvPicPr>
          <p:nvPr/>
        </p:nvPicPr>
        <p:blipFill rotWithShape="1">
          <a:blip r:embed="rId25"/>
          <a:srcRect t="28021" b="29473"/>
          <a:stretch/>
        </p:blipFill>
        <p:spPr>
          <a:xfrm>
            <a:off x="4255234" y="6758637"/>
            <a:ext cx="1347429" cy="572737"/>
          </a:xfrm>
          <a:prstGeom prst="rect">
            <a:avLst/>
          </a:prstGeom>
        </p:spPr>
      </p:pic>
      <p:pic>
        <p:nvPicPr>
          <p:cNvPr id="68" name="Picture 67"/>
          <p:cNvPicPr>
            <a:picLocks noChangeAspect="1"/>
          </p:cNvPicPr>
          <p:nvPr/>
        </p:nvPicPr>
        <p:blipFill>
          <a:blip r:embed="rId26"/>
          <a:stretch>
            <a:fillRect/>
          </a:stretch>
        </p:blipFill>
        <p:spPr>
          <a:xfrm>
            <a:off x="5553419" y="6221235"/>
            <a:ext cx="1340499" cy="494606"/>
          </a:xfrm>
          <a:prstGeom prst="rect">
            <a:avLst/>
          </a:prstGeom>
        </p:spPr>
      </p:pic>
      <p:pic>
        <p:nvPicPr>
          <p:cNvPr id="70" name="Picture 69"/>
          <p:cNvPicPr>
            <a:picLocks noChangeAspect="1"/>
          </p:cNvPicPr>
          <p:nvPr/>
        </p:nvPicPr>
        <p:blipFill rotWithShape="1">
          <a:blip r:embed="rId27"/>
          <a:srcRect l="26970" r="26970" b="6364"/>
          <a:stretch/>
        </p:blipFill>
        <p:spPr>
          <a:xfrm>
            <a:off x="669773" y="1734159"/>
            <a:ext cx="849727" cy="863702"/>
          </a:xfrm>
          <a:prstGeom prst="rect">
            <a:avLst/>
          </a:prstGeom>
        </p:spPr>
      </p:pic>
      <p:pic>
        <p:nvPicPr>
          <p:cNvPr id="72" name="Picture 71"/>
          <p:cNvPicPr>
            <a:picLocks noChangeAspect="1"/>
          </p:cNvPicPr>
          <p:nvPr/>
        </p:nvPicPr>
        <p:blipFill rotWithShape="1">
          <a:blip r:embed="rId28"/>
          <a:srcRect r="75056"/>
          <a:stretch/>
        </p:blipFill>
        <p:spPr>
          <a:xfrm>
            <a:off x="153300" y="2652110"/>
            <a:ext cx="998940" cy="1012377"/>
          </a:xfrm>
          <a:prstGeom prst="rect">
            <a:avLst/>
          </a:prstGeom>
        </p:spPr>
      </p:pic>
      <p:pic>
        <p:nvPicPr>
          <p:cNvPr id="73" name="Picture 72"/>
          <p:cNvPicPr>
            <a:picLocks noChangeAspect="1"/>
          </p:cNvPicPr>
          <p:nvPr/>
        </p:nvPicPr>
        <p:blipFill rotWithShape="1">
          <a:blip r:embed="rId29"/>
          <a:srcRect l="18912" r="16749"/>
          <a:stretch/>
        </p:blipFill>
        <p:spPr>
          <a:xfrm>
            <a:off x="6794397" y="2728668"/>
            <a:ext cx="688530" cy="1070139"/>
          </a:xfrm>
          <a:prstGeom prst="rect">
            <a:avLst/>
          </a:prstGeom>
        </p:spPr>
      </p:pic>
      <p:pic>
        <p:nvPicPr>
          <p:cNvPr id="74" name="Picture 73"/>
          <p:cNvPicPr>
            <a:picLocks noChangeAspect="1"/>
          </p:cNvPicPr>
          <p:nvPr/>
        </p:nvPicPr>
        <p:blipFill rotWithShape="1">
          <a:blip r:embed="rId30"/>
          <a:srcRect b="13949"/>
          <a:stretch/>
        </p:blipFill>
        <p:spPr>
          <a:xfrm>
            <a:off x="2273941" y="646654"/>
            <a:ext cx="1191676" cy="514337"/>
          </a:xfrm>
          <a:prstGeom prst="rect">
            <a:avLst/>
          </a:prstGeom>
        </p:spPr>
      </p:pic>
      <p:pic>
        <p:nvPicPr>
          <p:cNvPr id="75" name="Picture 74"/>
          <p:cNvPicPr>
            <a:picLocks noChangeAspect="1"/>
          </p:cNvPicPr>
          <p:nvPr/>
        </p:nvPicPr>
        <p:blipFill rotWithShape="1">
          <a:blip r:embed="rId31"/>
          <a:srcRect t="19524" b="17619"/>
          <a:stretch/>
        </p:blipFill>
        <p:spPr>
          <a:xfrm>
            <a:off x="6273912" y="2047432"/>
            <a:ext cx="1199221" cy="450989"/>
          </a:xfrm>
          <a:prstGeom prst="rect">
            <a:avLst/>
          </a:prstGeom>
        </p:spPr>
      </p:pic>
      <p:sp>
        <p:nvSpPr>
          <p:cNvPr id="79" name="TextBox 78">
            <a:extLst>
              <a:ext uri="{FF2B5EF4-FFF2-40B4-BE49-F238E27FC236}">
                <a16:creationId xmlns:a16="http://schemas.microsoft.com/office/drawing/2014/main" id="{976E3F4B-04F4-4CED-BC20-36FDA5C7BF6B}"/>
              </a:ext>
            </a:extLst>
          </p:cNvPr>
          <p:cNvSpPr txBox="1"/>
          <p:nvPr/>
        </p:nvSpPr>
        <p:spPr>
          <a:xfrm>
            <a:off x="3624203" y="1982348"/>
            <a:ext cx="1226547"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Engagement </a:t>
            </a:r>
          </a:p>
          <a:p>
            <a:r>
              <a:rPr lang="en-IN" sz="1210" dirty="0">
                <a:solidFill>
                  <a:schemeClr val="bg1"/>
                </a:solidFill>
                <a:latin typeface="Bahnschrift SemiLight Condensed" panose="020B0502040204020203" pitchFamily="34" charset="0"/>
                <a:ea typeface="Microsoft JhengHei" panose="020B0604030504040204" pitchFamily="34" charset="-120"/>
              </a:rPr>
              <a:t>Office</a:t>
            </a:r>
          </a:p>
        </p:txBody>
      </p:sp>
      <p:sp>
        <p:nvSpPr>
          <p:cNvPr id="80" name="TextBox 79">
            <a:extLst>
              <a:ext uri="{FF2B5EF4-FFF2-40B4-BE49-F238E27FC236}">
                <a16:creationId xmlns:a16="http://schemas.microsoft.com/office/drawing/2014/main" id="{976E3F4B-04F4-4CED-BC20-36FDA5C7BF6B}"/>
              </a:ext>
            </a:extLst>
          </p:cNvPr>
          <p:cNvSpPr txBox="1"/>
          <p:nvPr/>
        </p:nvSpPr>
        <p:spPr>
          <a:xfrm>
            <a:off x="4492707" y="2314804"/>
            <a:ext cx="1226547"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B34 </a:t>
            </a:r>
            <a:r>
              <a:rPr lang="en-IN" sz="1210" dirty="0" err="1">
                <a:solidFill>
                  <a:schemeClr val="bg1"/>
                </a:solidFill>
                <a:latin typeface="Bahnschrift SemiLight Condensed" panose="020B0502040204020203" pitchFamily="34" charset="0"/>
                <a:ea typeface="Microsoft JhengHei" panose="020B0604030504040204" pitchFamily="34" charset="-120"/>
              </a:rPr>
              <a:t>HiVe</a:t>
            </a:r>
            <a:endParaRPr lang="en-IN" sz="1210" dirty="0">
              <a:solidFill>
                <a:schemeClr val="bg1"/>
              </a:solidFill>
              <a:latin typeface="Bahnschrift SemiLight Condensed" panose="020B0502040204020203" pitchFamily="34" charset="0"/>
              <a:ea typeface="Microsoft JhengHei" panose="020B0604030504040204" pitchFamily="34" charset="-120"/>
            </a:endParaRPr>
          </a:p>
        </p:txBody>
      </p:sp>
      <p:sp>
        <p:nvSpPr>
          <p:cNvPr id="81" name="TextBox 80">
            <a:extLst>
              <a:ext uri="{FF2B5EF4-FFF2-40B4-BE49-F238E27FC236}">
                <a16:creationId xmlns:a16="http://schemas.microsoft.com/office/drawing/2014/main" id="{976E3F4B-04F4-4CED-BC20-36FDA5C7BF6B}"/>
              </a:ext>
            </a:extLst>
          </p:cNvPr>
          <p:cNvSpPr txBox="1"/>
          <p:nvPr/>
        </p:nvSpPr>
        <p:spPr>
          <a:xfrm>
            <a:off x="5127027" y="2993429"/>
            <a:ext cx="1226547"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Regional Partnerships</a:t>
            </a:r>
          </a:p>
        </p:txBody>
      </p:sp>
      <p:sp>
        <p:nvSpPr>
          <p:cNvPr id="82" name="TextBox 81">
            <a:extLst>
              <a:ext uri="{FF2B5EF4-FFF2-40B4-BE49-F238E27FC236}">
                <a16:creationId xmlns:a16="http://schemas.microsoft.com/office/drawing/2014/main" id="{976E3F4B-04F4-4CED-BC20-36FDA5C7BF6B}"/>
              </a:ext>
            </a:extLst>
          </p:cNvPr>
          <p:cNvSpPr txBox="1"/>
          <p:nvPr/>
        </p:nvSpPr>
        <p:spPr>
          <a:xfrm>
            <a:off x="5324246" y="3844974"/>
            <a:ext cx="1226547"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PhD Goal</a:t>
            </a:r>
          </a:p>
        </p:txBody>
      </p:sp>
      <p:sp>
        <p:nvSpPr>
          <p:cNvPr id="83" name="TextBox 82">
            <a:extLst>
              <a:ext uri="{FF2B5EF4-FFF2-40B4-BE49-F238E27FC236}">
                <a16:creationId xmlns:a16="http://schemas.microsoft.com/office/drawing/2014/main" id="{976E3F4B-04F4-4CED-BC20-36FDA5C7BF6B}"/>
              </a:ext>
            </a:extLst>
          </p:cNvPr>
          <p:cNvSpPr txBox="1"/>
          <p:nvPr/>
        </p:nvSpPr>
        <p:spPr>
          <a:xfrm>
            <a:off x="5209189" y="4853041"/>
            <a:ext cx="1011184"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Chief Tech Office</a:t>
            </a:r>
          </a:p>
        </p:txBody>
      </p:sp>
      <p:sp>
        <p:nvSpPr>
          <p:cNvPr id="84" name="TextBox 83">
            <a:extLst>
              <a:ext uri="{FF2B5EF4-FFF2-40B4-BE49-F238E27FC236}">
                <a16:creationId xmlns:a16="http://schemas.microsoft.com/office/drawing/2014/main" id="{976E3F4B-04F4-4CED-BC20-36FDA5C7BF6B}"/>
              </a:ext>
            </a:extLst>
          </p:cNvPr>
          <p:cNvSpPr txBox="1"/>
          <p:nvPr/>
        </p:nvSpPr>
        <p:spPr>
          <a:xfrm>
            <a:off x="3173848" y="5938082"/>
            <a:ext cx="1692263"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Workforce Development Programs</a:t>
            </a:r>
          </a:p>
        </p:txBody>
      </p:sp>
      <p:sp>
        <p:nvSpPr>
          <p:cNvPr id="85" name="TextBox 84">
            <a:extLst>
              <a:ext uri="{FF2B5EF4-FFF2-40B4-BE49-F238E27FC236}">
                <a16:creationId xmlns:a16="http://schemas.microsoft.com/office/drawing/2014/main" id="{976E3F4B-04F4-4CED-BC20-36FDA5C7BF6B}"/>
              </a:ext>
            </a:extLst>
          </p:cNvPr>
          <p:cNvSpPr txBox="1"/>
          <p:nvPr/>
        </p:nvSpPr>
        <p:spPr>
          <a:xfrm>
            <a:off x="4641611" y="5490524"/>
            <a:ext cx="884650"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Innovation Discovery Events</a:t>
            </a:r>
          </a:p>
        </p:txBody>
      </p:sp>
      <p:sp>
        <p:nvSpPr>
          <p:cNvPr id="87" name="TextBox 86">
            <a:extLst>
              <a:ext uri="{FF2B5EF4-FFF2-40B4-BE49-F238E27FC236}">
                <a16:creationId xmlns:a16="http://schemas.microsoft.com/office/drawing/2014/main" id="{976E3F4B-04F4-4CED-BC20-36FDA5C7BF6B}"/>
              </a:ext>
            </a:extLst>
          </p:cNvPr>
          <p:cNvSpPr txBox="1"/>
          <p:nvPr/>
        </p:nvSpPr>
        <p:spPr>
          <a:xfrm>
            <a:off x="1750054" y="5070112"/>
            <a:ext cx="954956"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NISE/219 Program</a:t>
            </a:r>
          </a:p>
        </p:txBody>
      </p:sp>
      <p:sp>
        <p:nvSpPr>
          <p:cNvPr id="88" name="TextBox 87">
            <a:extLst>
              <a:ext uri="{FF2B5EF4-FFF2-40B4-BE49-F238E27FC236}">
                <a16:creationId xmlns:a16="http://schemas.microsoft.com/office/drawing/2014/main" id="{976E3F4B-04F4-4CED-BC20-36FDA5C7BF6B}"/>
              </a:ext>
            </a:extLst>
          </p:cNvPr>
          <p:cNvSpPr txBox="1"/>
          <p:nvPr/>
        </p:nvSpPr>
        <p:spPr>
          <a:xfrm>
            <a:off x="1419898" y="4187506"/>
            <a:ext cx="954956"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S&amp;T Report</a:t>
            </a:r>
          </a:p>
        </p:txBody>
      </p:sp>
      <p:sp>
        <p:nvSpPr>
          <p:cNvPr id="89" name="TextBox 88">
            <a:extLst>
              <a:ext uri="{FF2B5EF4-FFF2-40B4-BE49-F238E27FC236}">
                <a16:creationId xmlns:a16="http://schemas.microsoft.com/office/drawing/2014/main" id="{976E3F4B-04F4-4CED-BC20-36FDA5C7BF6B}"/>
              </a:ext>
            </a:extLst>
          </p:cNvPr>
          <p:cNvSpPr txBox="1"/>
          <p:nvPr/>
        </p:nvSpPr>
        <p:spPr>
          <a:xfrm>
            <a:off x="1402567" y="3428218"/>
            <a:ext cx="954956"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Temp Faculty</a:t>
            </a:r>
          </a:p>
        </p:txBody>
      </p:sp>
      <p:sp>
        <p:nvSpPr>
          <p:cNvPr id="91" name="TextBox 90">
            <a:extLst>
              <a:ext uri="{FF2B5EF4-FFF2-40B4-BE49-F238E27FC236}">
                <a16:creationId xmlns:a16="http://schemas.microsoft.com/office/drawing/2014/main" id="{E18E0DC3-370E-4831-8B0A-25366589FDFC}"/>
              </a:ext>
            </a:extLst>
          </p:cNvPr>
          <p:cNvSpPr txBox="1"/>
          <p:nvPr/>
        </p:nvSpPr>
        <p:spPr>
          <a:xfrm>
            <a:off x="7943915" y="2442990"/>
            <a:ext cx="2080814" cy="3884140"/>
          </a:xfrm>
          <a:prstGeom prst="rect">
            <a:avLst/>
          </a:prstGeom>
          <a:noFill/>
        </p:spPr>
        <p:txBody>
          <a:bodyPr wrap="square" rtlCol="0">
            <a:spAutoFit/>
          </a:bodyPr>
          <a:lstStyle/>
          <a:p>
            <a:pPr marL="314325" indent="-314325">
              <a:buFont typeface="Wingdings" panose="05000000000000000000" pitchFamily="2" charset="2"/>
              <a:buChar char="ü"/>
            </a:pPr>
            <a:r>
              <a:rPr lang="en-US" sz="1760" dirty="0">
                <a:latin typeface="Calibri Light" panose="020F0302020204030204" pitchFamily="34" charset="0"/>
                <a:cs typeface="Calibri Light" panose="020F0302020204030204" pitchFamily="34" charset="0"/>
              </a:rPr>
              <a:t>Committed Leadership</a:t>
            </a:r>
          </a:p>
          <a:p>
            <a:pPr marL="314325" indent="-314325">
              <a:buFont typeface="Wingdings" panose="05000000000000000000" pitchFamily="2" charset="2"/>
              <a:buChar char="ü"/>
            </a:pPr>
            <a:endParaRPr lang="en-US" sz="1760" dirty="0">
              <a:latin typeface="Calibri Light" panose="020F0302020204030204" pitchFamily="34" charset="0"/>
              <a:cs typeface="Calibri Light" panose="020F0302020204030204" pitchFamily="34" charset="0"/>
            </a:endParaRPr>
          </a:p>
          <a:p>
            <a:pPr marL="314325" indent="-314325">
              <a:buFont typeface="Wingdings" panose="05000000000000000000" pitchFamily="2" charset="2"/>
              <a:buChar char="ü"/>
            </a:pPr>
            <a:r>
              <a:rPr lang="en-US" sz="1760" dirty="0">
                <a:latin typeface="Calibri Light" panose="020F0302020204030204" pitchFamily="34" charset="0"/>
                <a:cs typeface="Calibri Light" panose="020F0302020204030204" pitchFamily="34" charset="0"/>
              </a:rPr>
              <a:t>Dedicated Investment</a:t>
            </a:r>
          </a:p>
          <a:p>
            <a:pPr marL="314325" indent="-314325">
              <a:buFont typeface="Wingdings" panose="05000000000000000000" pitchFamily="2" charset="2"/>
              <a:buChar char="ü"/>
            </a:pPr>
            <a:endParaRPr lang="en-US" sz="1760" dirty="0">
              <a:latin typeface="Calibri Light" panose="020F0302020204030204" pitchFamily="34" charset="0"/>
              <a:cs typeface="Calibri Light" panose="020F0302020204030204" pitchFamily="34" charset="0"/>
            </a:endParaRPr>
          </a:p>
          <a:p>
            <a:pPr marL="314325" indent="-314325">
              <a:buFont typeface="Wingdings" panose="05000000000000000000" pitchFamily="2" charset="2"/>
              <a:buChar char="ü"/>
            </a:pPr>
            <a:r>
              <a:rPr lang="en-US" sz="1760" dirty="0">
                <a:latin typeface="Calibri Light" panose="020F0302020204030204" pitchFamily="34" charset="0"/>
                <a:cs typeface="Calibri Light" panose="020F0302020204030204" pitchFamily="34" charset="0"/>
              </a:rPr>
              <a:t>Deliberate Collaboration</a:t>
            </a:r>
          </a:p>
          <a:p>
            <a:pPr marL="314325" indent="-314325">
              <a:buFont typeface="Wingdings" panose="05000000000000000000" pitchFamily="2" charset="2"/>
              <a:buChar char="ü"/>
            </a:pPr>
            <a:endParaRPr lang="en-US" sz="1760" dirty="0">
              <a:latin typeface="Calibri Light" panose="020F0302020204030204" pitchFamily="34" charset="0"/>
              <a:cs typeface="Calibri Light" panose="020F0302020204030204" pitchFamily="34" charset="0"/>
            </a:endParaRPr>
          </a:p>
          <a:p>
            <a:pPr marL="314325" indent="-314325">
              <a:buFont typeface="Wingdings" panose="05000000000000000000" pitchFamily="2" charset="2"/>
              <a:buChar char="ü"/>
            </a:pPr>
            <a:r>
              <a:rPr lang="en-US" sz="1760" dirty="0">
                <a:latin typeface="Calibri Light" panose="020F0302020204030204" pitchFamily="34" charset="0"/>
                <a:cs typeface="Calibri Light" panose="020F0302020204030204" pitchFamily="34" charset="0"/>
              </a:rPr>
              <a:t>Engaged Workforce</a:t>
            </a:r>
          </a:p>
          <a:p>
            <a:pPr marL="314325" indent="-314325">
              <a:buFont typeface="Wingdings" panose="05000000000000000000" pitchFamily="2" charset="2"/>
              <a:buChar char="ü"/>
            </a:pPr>
            <a:endParaRPr lang="en-US" sz="1760" dirty="0">
              <a:latin typeface="Calibri Light" panose="020F0302020204030204" pitchFamily="34" charset="0"/>
              <a:cs typeface="Calibri Light" panose="020F0302020204030204" pitchFamily="34" charset="0"/>
            </a:endParaRPr>
          </a:p>
          <a:p>
            <a:pPr marL="314325" indent="-314325">
              <a:buFont typeface="Wingdings" panose="05000000000000000000" pitchFamily="2" charset="2"/>
              <a:buChar char="ü"/>
            </a:pPr>
            <a:endParaRPr lang="en-US" sz="1760" dirty="0">
              <a:latin typeface="Calibri Light" panose="020F0302020204030204" pitchFamily="34" charset="0"/>
              <a:cs typeface="Calibri Light" panose="020F0302020204030204" pitchFamily="34" charset="0"/>
            </a:endParaRPr>
          </a:p>
          <a:p>
            <a:pPr marL="314325" indent="-314325">
              <a:buFont typeface="Wingdings" panose="05000000000000000000" pitchFamily="2" charset="2"/>
              <a:buChar char="ü"/>
            </a:pPr>
            <a:endParaRPr lang="en-US" sz="1760" dirty="0">
              <a:latin typeface="Calibri Light" panose="020F0302020204030204" pitchFamily="34" charset="0"/>
              <a:cs typeface="Calibri Light" panose="020F0302020204030204" pitchFamily="34" charset="0"/>
            </a:endParaRPr>
          </a:p>
        </p:txBody>
      </p:sp>
      <p:sp>
        <p:nvSpPr>
          <p:cNvPr id="92" name="Rectangle 91"/>
          <p:cNvSpPr/>
          <p:nvPr/>
        </p:nvSpPr>
        <p:spPr>
          <a:xfrm>
            <a:off x="7859667" y="1392607"/>
            <a:ext cx="2114913" cy="801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308">
              <a:defRPr/>
            </a:pPr>
            <a:r>
              <a:rPr lang="en-US" sz="2200" spc="330" dirty="0">
                <a:solidFill>
                  <a:schemeClr val="tx1"/>
                </a:solidFill>
                <a:latin typeface="Bahnschrift Light Condensed" panose="020B0502040204020203" pitchFamily="34" charset="0"/>
                <a:ea typeface="Microsoft JhengHei" panose="020B0604030504040204" pitchFamily="34" charset="-120"/>
              </a:rPr>
              <a:t>CONDITIONS FOR </a:t>
            </a:r>
            <a:r>
              <a:rPr lang="en-US" sz="2200" b="1" spc="330" dirty="0">
                <a:solidFill>
                  <a:schemeClr val="tx1"/>
                </a:solidFill>
                <a:latin typeface="Bahnschrift Light Condensed" panose="020B0502040204020203" pitchFamily="34" charset="0"/>
                <a:ea typeface="Microsoft JhengHei" panose="020B0604030504040204" pitchFamily="34" charset="-120"/>
              </a:rPr>
              <a:t>SUCCESS</a:t>
            </a:r>
          </a:p>
        </p:txBody>
      </p:sp>
      <p:pic>
        <p:nvPicPr>
          <p:cNvPr id="3" name="Picture 2"/>
          <p:cNvPicPr>
            <a:picLocks noChangeAspect="1"/>
          </p:cNvPicPr>
          <p:nvPr/>
        </p:nvPicPr>
        <p:blipFill rotWithShape="1">
          <a:blip r:embed="rId32"/>
          <a:srcRect l="3879" t="26060" r="5087" b="26124"/>
          <a:stretch/>
        </p:blipFill>
        <p:spPr>
          <a:xfrm>
            <a:off x="3709758" y="699241"/>
            <a:ext cx="995986" cy="392358"/>
          </a:xfrm>
          <a:prstGeom prst="rect">
            <a:avLst/>
          </a:prstGeom>
        </p:spPr>
      </p:pic>
      <p:sp>
        <p:nvSpPr>
          <p:cNvPr id="95" name="TextBox 94">
            <a:extLst>
              <a:ext uri="{FF2B5EF4-FFF2-40B4-BE49-F238E27FC236}">
                <a16:creationId xmlns:a16="http://schemas.microsoft.com/office/drawing/2014/main" id="{976E3F4B-04F4-4CED-BC20-36FDA5C7BF6B}"/>
              </a:ext>
            </a:extLst>
          </p:cNvPr>
          <p:cNvSpPr txBox="1"/>
          <p:nvPr/>
        </p:nvSpPr>
        <p:spPr>
          <a:xfrm>
            <a:off x="2677348" y="1997654"/>
            <a:ext cx="1226547"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Innovation Labs</a:t>
            </a:r>
          </a:p>
        </p:txBody>
      </p:sp>
      <p:sp>
        <p:nvSpPr>
          <p:cNvPr id="96" name="TextBox 95">
            <a:extLst>
              <a:ext uri="{FF2B5EF4-FFF2-40B4-BE49-F238E27FC236}">
                <a16:creationId xmlns:a16="http://schemas.microsoft.com/office/drawing/2014/main" id="{976E3F4B-04F4-4CED-BC20-36FDA5C7BF6B}"/>
              </a:ext>
            </a:extLst>
          </p:cNvPr>
          <p:cNvSpPr txBox="1"/>
          <p:nvPr/>
        </p:nvSpPr>
        <p:spPr>
          <a:xfrm>
            <a:off x="1857705" y="2583246"/>
            <a:ext cx="954956"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Offsite Assignments</a:t>
            </a:r>
          </a:p>
        </p:txBody>
      </p:sp>
      <p:pic>
        <p:nvPicPr>
          <p:cNvPr id="5" name="Picture 4"/>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2184752" y="2103021"/>
            <a:ext cx="522996" cy="522996"/>
          </a:xfrm>
          <a:prstGeom prst="rect">
            <a:avLst/>
          </a:prstGeom>
        </p:spPr>
      </p:pic>
      <p:pic>
        <p:nvPicPr>
          <p:cNvPr id="24" name="Picture 23"/>
          <p:cNvPicPr>
            <a:picLocks noChangeAspect="1"/>
          </p:cNvPicPr>
          <p:nvPr/>
        </p:nvPicPr>
        <p:blipFill>
          <a:blip r:embed="rId34" cstate="print">
            <a:lum bright="70000" contrast="-70000"/>
            <a:extLst>
              <a:ext uri="{BEBA8EAE-BF5A-486C-A8C5-ECC9F3942E4B}">
                <a14:imgProps xmlns:a14="http://schemas.microsoft.com/office/drawing/2010/main">
                  <a14:imgLayer r:embed="rId35">
                    <a14:imgEffect>
                      <a14:sharpenSoften amount="50000"/>
                    </a14:imgEffect>
                  </a14:imgLayer>
                </a14:imgProps>
              </a:ext>
              <a:ext uri="{28A0092B-C50C-407E-A947-70E740481C1C}">
                <a14:useLocalDpi xmlns:a14="http://schemas.microsoft.com/office/drawing/2010/main" val="0"/>
              </a:ext>
            </a:extLst>
          </a:blip>
          <a:stretch>
            <a:fillRect/>
          </a:stretch>
        </p:blipFill>
        <p:spPr>
          <a:xfrm>
            <a:off x="2643123" y="5350474"/>
            <a:ext cx="546642" cy="506480"/>
          </a:xfrm>
          <a:prstGeom prst="rect">
            <a:avLst/>
          </a:prstGeom>
        </p:spPr>
      </p:pic>
      <p:sp>
        <p:nvSpPr>
          <p:cNvPr id="97" name="TextBox 96">
            <a:extLst>
              <a:ext uri="{FF2B5EF4-FFF2-40B4-BE49-F238E27FC236}">
                <a16:creationId xmlns:a16="http://schemas.microsoft.com/office/drawing/2014/main" id="{976E3F4B-04F4-4CED-BC20-36FDA5C7BF6B}"/>
              </a:ext>
            </a:extLst>
          </p:cNvPr>
          <p:cNvSpPr txBox="1"/>
          <p:nvPr/>
        </p:nvSpPr>
        <p:spPr>
          <a:xfrm>
            <a:off x="2468319" y="5782146"/>
            <a:ext cx="954956" cy="472539"/>
          </a:xfrm>
          <a:prstGeom prst="rect">
            <a:avLst/>
          </a:prstGeom>
          <a:noFill/>
          <a:ln>
            <a:noFill/>
          </a:ln>
          <a:effectLst>
            <a:innerShdw blurRad="9525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sz="1210" dirty="0">
                <a:solidFill>
                  <a:schemeClr val="bg1"/>
                </a:solidFill>
                <a:latin typeface="Bahnschrift SemiLight Condensed" panose="020B0502040204020203" pitchFamily="34" charset="0"/>
                <a:ea typeface="Microsoft JhengHei" panose="020B0604030504040204" pitchFamily="34" charset="-120"/>
              </a:rPr>
              <a:t>IU Mesh</a:t>
            </a:r>
          </a:p>
        </p:txBody>
      </p:sp>
      <p:pic>
        <p:nvPicPr>
          <p:cNvPr id="8" name="Picture 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348501" y="5488449"/>
            <a:ext cx="1134922" cy="654369"/>
          </a:xfrm>
          <a:prstGeom prst="rect">
            <a:avLst/>
          </a:prstGeom>
        </p:spPr>
      </p:pic>
      <p:pic>
        <p:nvPicPr>
          <p:cNvPr id="9" name="Picture 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788089" y="4091345"/>
            <a:ext cx="899781" cy="354245"/>
          </a:xfrm>
          <a:prstGeom prst="rect">
            <a:avLst/>
          </a:prstGeom>
        </p:spPr>
      </p:pic>
      <p:pic>
        <p:nvPicPr>
          <p:cNvPr id="13" name="Picture 12"/>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10219" y="4799766"/>
            <a:ext cx="670419" cy="603076"/>
          </a:xfrm>
          <a:prstGeom prst="rect">
            <a:avLst/>
          </a:prstGeom>
        </p:spPr>
      </p:pic>
      <p:pic>
        <p:nvPicPr>
          <p:cNvPr id="17" name="Picture 1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529691" y="1229864"/>
            <a:ext cx="774496" cy="413710"/>
          </a:xfrm>
          <a:prstGeom prst="rect">
            <a:avLst/>
          </a:prstGeom>
        </p:spPr>
      </p:pic>
      <p:pic>
        <p:nvPicPr>
          <p:cNvPr id="25" name="Picture 24"/>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694117" y="1133114"/>
            <a:ext cx="1571141" cy="906025"/>
          </a:xfrm>
          <a:prstGeom prst="rect">
            <a:avLst/>
          </a:prstGeom>
        </p:spPr>
      </p:pic>
    </p:spTree>
    <p:extLst>
      <p:ext uri="{BB962C8B-B14F-4D97-AF65-F5344CB8AC3E}">
        <p14:creationId xmlns:p14="http://schemas.microsoft.com/office/powerpoint/2010/main" val="4268790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1295400" y="2209800"/>
            <a:ext cx="9601200" cy="1862048"/>
          </a:xfrm>
          <a:prstGeom prst="rect">
            <a:avLst/>
          </a:prstGeom>
          <a:noFill/>
        </p:spPr>
        <p:txBody>
          <a:bodyPr wrap="square" rtlCol="0">
            <a:spAutoFit/>
          </a:bodyPr>
          <a:lstStyle/>
          <a:p>
            <a:r>
              <a:rPr lang="en-US" sz="11500" dirty="0" smtClean="0">
                <a:solidFill>
                  <a:schemeClr val="tx2"/>
                </a:solidFill>
              </a:rPr>
              <a:t>Questions ?</a:t>
            </a:r>
            <a:endParaRPr lang="en-US" sz="11500" dirty="0">
              <a:solidFill>
                <a:schemeClr val="tx2"/>
              </a:solidFill>
            </a:endParaRPr>
          </a:p>
        </p:txBody>
      </p:sp>
    </p:spTree>
    <p:extLst>
      <p:ext uri="{BB962C8B-B14F-4D97-AF65-F5344CB8AC3E}">
        <p14:creationId xmlns:p14="http://schemas.microsoft.com/office/powerpoint/2010/main" val="63443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78" y="609600"/>
            <a:ext cx="7848600" cy="685800"/>
          </a:xfrm>
        </p:spPr>
        <p:txBody>
          <a:bodyPr/>
          <a:lstStyle/>
          <a:p>
            <a:r>
              <a:rPr lang="en-US" b="0" dirty="0" smtClean="0">
                <a:latin typeface="Bahnschrift Light SemiCondensed" panose="020B0502040204020203" pitchFamily="34" charset="0"/>
              </a:rPr>
              <a:t>NAVSEA ENTERPRISE</a:t>
            </a:r>
            <a:endParaRPr lang="en-US" b="0" dirty="0">
              <a:latin typeface="Bahnschrift Light SemiCondensed" panose="020B0502040204020203" pitchFamily="34" charset="0"/>
            </a:endParaRPr>
          </a:p>
        </p:txBody>
      </p:sp>
      <p:pic>
        <p:nvPicPr>
          <p:cNvPr id="12" name="Picture 11"/>
          <p:cNvPicPr>
            <a:picLocks noChangeAspect="1"/>
          </p:cNvPicPr>
          <p:nvPr/>
        </p:nvPicPr>
        <p:blipFill rotWithShape="1">
          <a:blip r:embed="rId2"/>
          <a:srcRect l="59167" t="60370" r="11041" b="7037"/>
          <a:stretch/>
        </p:blipFill>
        <p:spPr>
          <a:xfrm>
            <a:off x="136479" y="2271155"/>
            <a:ext cx="9905999" cy="3048000"/>
          </a:xfrm>
          <a:prstGeom prst="rect">
            <a:avLst/>
          </a:prstGeom>
        </p:spPr>
      </p:pic>
      <p:sp>
        <p:nvSpPr>
          <p:cNvPr id="13" name="Rectangle 12"/>
          <p:cNvSpPr/>
          <p:nvPr/>
        </p:nvSpPr>
        <p:spPr>
          <a:xfrm>
            <a:off x="190501" y="5638800"/>
            <a:ext cx="9639299" cy="822863"/>
          </a:xfrm>
          <a:prstGeom prst="rect">
            <a:avLst/>
          </a:prstGeom>
          <a:solidFill>
            <a:srgbClr val="93B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defRPr/>
            </a:pPr>
            <a:r>
              <a:rPr lang="en-US" sz="1800" dirty="0">
                <a:solidFill>
                  <a:prstClr val="black"/>
                </a:solidFill>
                <a:latin typeface="Calibri Light" panose="020F0302020204030204" pitchFamily="34" charset="0"/>
                <a:cs typeface="Calibri Light" panose="020F0302020204030204" pitchFamily="34" charset="0"/>
              </a:rPr>
              <a:t>Combating our nation’s greatest threats, NSWC Crane is the indispensable mission expert, leveraging our deep technical heritage to deliver solutions through innovation and strategic partnerships.</a:t>
            </a:r>
          </a:p>
        </p:txBody>
      </p:sp>
    </p:spTree>
    <p:extLst>
      <p:ext uri="{BB962C8B-B14F-4D97-AF65-F5344CB8AC3E}">
        <p14:creationId xmlns:p14="http://schemas.microsoft.com/office/powerpoint/2010/main" val="21914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6903" y="4809559"/>
            <a:ext cx="3232132" cy="2429441"/>
          </a:xfrm>
          <a:prstGeom prst="rect">
            <a:avLst/>
          </a:prstGeom>
        </p:spPr>
      </p:pic>
      <p:grpSp>
        <p:nvGrpSpPr>
          <p:cNvPr id="61" name="Group 60"/>
          <p:cNvGrpSpPr/>
          <p:nvPr/>
        </p:nvGrpSpPr>
        <p:grpSpPr>
          <a:xfrm>
            <a:off x="1488255" y="1287781"/>
            <a:ext cx="7579545" cy="5733975"/>
            <a:chOff x="963033" y="1219200"/>
            <a:chExt cx="7017400" cy="5409698"/>
          </a:xfrm>
        </p:grpSpPr>
        <p:sp>
          <p:nvSpPr>
            <p:cNvPr id="44" name="Freeform 43"/>
            <p:cNvSpPr/>
            <p:nvPr/>
          </p:nvSpPr>
          <p:spPr>
            <a:xfrm>
              <a:off x="1066800" y="1219200"/>
              <a:ext cx="6831011" cy="2578837"/>
            </a:xfrm>
            <a:custGeom>
              <a:avLst/>
              <a:gdLst>
                <a:gd name="connsiteX0" fmla="*/ 1289419 w 6831011"/>
                <a:gd name="connsiteY0" fmla="*/ 0 h 2578837"/>
                <a:gd name="connsiteX1" fmla="*/ 1289419 w 6831011"/>
                <a:gd name="connsiteY1" fmla="*/ 457511 h 2578837"/>
                <a:gd name="connsiteX2" fmla="*/ 457510 w 6831011"/>
                <a:gd name="connsiteY2" fmla="*/ 1289419 h 2578837"/>
                <a:gd name="connsiteX3" fmla="*/ 1289419 w 6831011"/>
                <a:gd name="connsiteY3" fmla="*/ 2121326 h 2578837"/>
                <a:gd name="connsiteX4" fmla="*/ 2104424 w 6831011"/>
                <a:gd name="connsiteY4" fmla="*/ 1457078 h 2578837"/>
                <a:gd name="connsiteX5" fmla="*/ 2121190 w 6831011"/>
                <a:gd name="connsiteY5" fmla="*/ 1290764 h 2578837"/>
                <a:gd name="connsiteX6" fmla="*/ 2119573 w 6831011"/>
                <a:gd name="connsiteY6" fmla="*/ 1290764 h 2578837"/>
                <a:gd name="connsiteX7" fmla="*/ 2119505 w 6831011"/>
                <a:gd name="connsiteY7" fmla="*/ 1289419 h 2578837"/>
                <a:gd name="connsiteX8" fmla="*/ 3408924 w 6831011"/>
                <a:gd name="connsiteY8" fmla="*/ 0 h 2578837"/>
                <a:gd name="connsiteX9" fmla="*/ 4698342 w 6831011"/>
                <a:gd name="connsiteY9" fmla="*/ 1289419 h 2578837"/>
                <a:gd name="connsiteX10" fmla="*/ 4701186 w 6831011"/>
                <a:gd name="connsiteY10" fmla="*/ 1289419 h 2578837"/>
                <a:gd name="connsiteX11" fmla="*/ 5533093 w 6831011"/>
                <a:gd name="connsiteY11" fmla="*/ 2121326 h 2578837"/>
                <a:gd name="connsiteX12" fmla="*/ 6365000 w 6831011"/>
                <a:gd name="connsiteY12" fmla="*/ 1289419 h 2578837"/>
                <a:gd name="connsiteX13" fmla="*/ 6366421 w 6831011"/>
                <a:gd name="connsiteY13" fmla="*/ 1289419 h 2578837"/>
                <a:gd name="connsiteX14" fmla="*/ 6377152 w 6831011"/>
                <a:gd name="connsiteY14" fmla="*/ 1182964 h 2578837"/>
                <a:gd name="connsiteX15" fmla="*/ 6377152 w 6831011"/>
                <a:gd name="connsiteY15" fmla="*/ 1219200 h 2578837"/>
                <a:gd name="connsiteX16" fmla="*/ 6831011 w 6831011"/>
                <a:gd name="connsiteY16" fmla="*/ 1219200 h 2578837"/>
                <a:gd name="connsiteX17" fmla="*/ 6823932 w 6831011"/>
                <a:gd name="connsiteY17" fmla="*/ 1289419 h 2578837"/>
                <a:gd name="connsiteX18" fmla="*/ 6824000 w 6831011"/>
                <a:gd name="connsiteY18" fmla="*/ 1290764 h 2578837"/>
                <a:gd name="connsiteX19" fmla="*/ 6822376 w 6831011"/>
                <a:gd name="connsiteY19" fmla="*/ 1290764 h 2578837"/>
                <a:gd name="connsiteX20" fmla="*/ 6796315 w 6831011"/>
                <a:gd name="connsiteY20" fmla="*/ 1549282 h 2578837"/>
                <a:gd name="connsiteX21" fmla="*/ 5533093 w 6831011"/>
                <a:gd name="connsiteY21" fmla="*/ 2578837 h 2578837"/>
                <a:gd name="connsiteX22" fmla="*/ 4269870 w 6831011"/>
                <a:gd name="connsiteY22" fmla="*/ 1549282 h 2578837"/>
                <a:gd name="connsiteX23" fmla="*/ 4243810 w 6831011"/>
                <a:gd name="connsiteY23" fmla="*/ 1290764 h 2578837"/>
                <a:gd name="connsiteX24" fmla="*/ 4240763 w 6831011"/>
                <a:gd name="connsiteY24" fmla="*/ 1290764 h 2578837"/>
                <a:gd name="connsiteX25" fmla="*/ 4240831 w 6831011"/>
                <a:gd name="connsiteY25" fmla="*/ 1289419 h 2578837"/>
                <a:gd name="connsiteX26" fmla="*/ 3408924 w 6831011"/>
                <a:gd name="connsiteY26" fmla="*/ 457511 h 2578837"/>
                <a:gd name="connsiteX27" fmla="*/ 2577018 w 6831011"/>
                <a:gd name="connsiteY27" fmla="*/ 1289419 h 2578837"/>
                <a:gd name="connsiteX28" fmla="*/ 2578836 w 6831011"/>
                <a:gd name="connsiteY28" fmla="*/ 1289419 h 2578837"/>
                <a:gd name="connsiteX29" fmla="*/ 1289419 w 6831011"/>
                <a:gd name="connsiteY29" fmla="*/ 2578837 h 2578837"/>
                <a:gd name="connsiteX30" fmla="*/ 0 w 6831011"/>
                <a:gd name="connsiteY30" fmla="*/ 1289419 h 2578837"/>
                <a:gd name="connsiteX31" fmla="*/ 1289419 w 6831011"/>
                <a:gd name="connsiteY31" fmla="*/ 0 h 25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31011" h="2578837">
                  <a:moveTo>
                    <a:pt x="1289419" y="0"/>
                  </a:moveTo>
                  <a:lnTo>
                    <a:pt x="1289419" y="457511"/>
                  </a:lnTo>
                  <a:cubicBezTo>
                    <a:pt x="829969" y="457511"/>
                    <a:pt x="457510" y="829969"/>
                    <a:pt x="457510" y="1289419"/>
                  </a:cubicBezTo>
                  <a:cubicBezTo>
                    <a:pt x="457510" y="1748869"/>
                    <a:pt x="829969" y="2121326"/>
                    <a:pt x="1289419" y="2121326"/>
                  </a:cubicBezTo>
                  <a:cubicBezTo>
                    <a:pt x="1691437" y="2121326"/>
                    <a:pt x="2026852" y="1836163"/>
                    <a:pt x="2104424" y="1457078"/>
                  </a:cubicBezTo>
                  <a:lnTo>
                    <a:pt x="2121190" y="1290764"/>
                  </a:lnTo>
                  <a:lnTo>
                    <a:pt x="2119573" y="1290764"/>
                  </a:lnTo>
                  <a:lnTo>
                    <a:pt x="2119505" y="1289419"/>
                  </a:lnTo>
                  <a:cubicBezTo>
                    <a:pt x="2119505" y="577292"/>
                    <a:pt x="2696797" y="0"/>
                    <a:pt x="3408924" y="0"/>
                  </a:cubicBezTo>
                  <a:cubicBezTo>
                    <a:pt x="4121050" y="0"/>
                    <a:pt x="4698342" y="577292"/>
                    <a:pt x="4698342" y="1289419"/>
                  </a:cubicBezTo>
                  <a:lnTo>
                    <a:pt x="4701186" y="1289419"/>
                  </a:lnTo>
                  <a:cubicBezTo>
                    <a:pt x="4701186" y="1748869"/>
                    <a:pt x="5073643" y="2121326"/>
                    <a:pt x="5533093" y="2121326"/>
                  </a:cubicBezTo>
                  <a:cubicBezTo>
                    <a:pt x="5992543" y="2121326"/>
                    <a:pt x="6365000" y="1748869"/>
                    <a:pt x="6365000" y="1289419"/>
                  </a:cubicBezTo>
                  <a:lnTo>
                    <a:pt x="6366421" y="1289419"/>
                  </a:lnTo>
                  <a:lnTo>
                    <a:pt x="6377152" y="1182964"/>
                  </a:lnTo>
                  <a:lnTo>
                    <a:pt x="6377152" y="1219200"/>
                  </a:lnTo>
                  <a:lnTo>
                    <a:pt x="6831011" y="1219200"/>
                  </a:lnTo>
                  <a:lnTo>
                    <a:pt x="6823932" y="1289419"/>
                  </a:lnTo>
                  <a:lnTo>
                    <a:pt x="6824000" y="1290764"/>
                  </a:lnTo>
                  <a:lnTo>
                    <a:pt x="6822376" y="1290764"/>
                  </a:lnTo>
                  <a:lnTo>
                    <a:pt x="6796315" y="1549282"/>
                  </a:lnTo>
                  <a:cubicBezTo>
                    <a:pt x="6676081" y="2136848"/>
                    <a:pt x="6156204" y="2578837"/>
                    <a:pt x="5533093" y="2578837"/>
                  </a:cubicBezTo>
                  <a:cubicBezTo>
                    <a:pt x="4909982" y="2578837"/>
                    <a:pt x="4390104" y="2136848"/>
                    <a:pt x="4269870" y="1549282"/>
                  </a:cubicBezTo>
                  <a:lnTo>
                    <a:pt x="4243810" y="1290764"/>
                  </a:lnTo>
                  <a:lnTo>
                    <a:pt x="4240763" y="1290764"/>
                  </a:lnTo>
                  <a:lnTo>
                    <a:pt x="4240831" y="1289419"/>
                  </a:lnTo>
                  <a:cubicBezTo>
                    <a:pt x="4240831" y="829969"/>
                    <a:pt x="3868374" y="457511"/>
                    <a:pt x="3408924" y="457511"/>
                  </a:cubicBezTo>
                  <a:cubicBezTo>
                    <a:pt x="2949474" y="457511"/>
                    <a:pt x="2577018" y="829969"/>
                    <a:pt x="2577018" y="1289419"/>
                  </a:cubicBezTo>
                  <a:lnTo>
                    <a:pt x="2578836" y="1289419"/>
                  </a:lnTo>
                  <a:cubicBezTo>
                    <a:pt x="2578836" y="2001545"/>
                    <a:pt x="2001545" y="2578837"/>
                    <a:pt x="1289419" y="2578837"/>
                  </a:cubicBezTo>
                  <a:cubicBezTo>
                    <a:pt x="577291" y="2578837"/>
                    <a:pt x="0" y="2001545"/>
                    <a:pt x="0" y="1289419"/>
                  </a:cubicBezTo>
                  <a:cubicBezTo>
                    <a:pt x="0" y="577292"/>
                    <a:pt x="577291" y="0"/>
                    <a:pt x="1289419" y="0"/>
                  </a:cubicBezTo>
                  <a:close/>
                </a:path>
              </a:pathLst>
            </a:custGeom>
            <a:gradFill flip="none" rotWithShape="1">
              <a:gsLst>
                <a:gs pos="75000">
                  <a:srgbClr val="3E7AAC"/>
                </a:gs>
                <a:gs pos="50000">
                  <a:srgbClr val="0070C0"/>
                </a:gs>
                <a:gs pos="25000">
                  <a:schemeClr val="accent2">
                    <a:lumMod val="50000"/>
                  </a:schemeClr>
                </a:gs>
                <a:gs pos="0">
                  <a:srgbClr val="002060"/>
                </a:gs>
                <a:gs pos="100000">
                  <a:srgbClr val="48A18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2200">
                <a:solidFill>
                  <a:schemeClr val="tx1"/>
                </a:solidFill>
              </a:endParaRPr>
            </a:p>
          </p:txBody>
        </p:sp>
        <p:sp>
          <p:nvSpPr>
            <p:cNvPr id="5" name="Rectangle: Rounded Corners 43"/>
            <p:cNvSpPr/>
            <p:nvPr/>
          </p:nvSpPr>
          <p:spPr>
            <a:xfrm>
              <a:off x="963033" y="4298088"/>
              <a:ext cx="6858000" cy="128336"/>
            </a:xfrm>
            <a:prstGeom prst="roundRect">
              <a:avLst/>
            </a:prstGeom>
            <a:solidFill>
              <a:srgbClr val="CBD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6" name="Oval 5"/>
            <p:cNvSpPr/>
            <p:nvPr/>
          </p:nvSpPr>
          <p:spPr>
            <a:xfrm>
              <a:off x="2180292" y="4193814"/>
              <a:ext cx="336884" cy="336884"/>
            </a:xfrm>
            <a:prstGeom prst="ellipse">
              <a:avLst/>
            </a:prstGeom>
            <a:solidFill>
              <a:srgbClr val="CBD1DD">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7" name="Oval 6"/>
            <p:cNvSpPr/>
            <p:nvPr/>
          </p:nvSpPr>
          <p:spPr>
            <a:xfrm>
              <a:off x="4303336" y="4193814"/>
              <a:ext cx="336884" cy="336884"/>
            </a:xfrm>
            <a:prstGeom prst="ellipse">
              <a:avLst/>
            </a:prstGeom>
            <a:solidFill>
              <a:srgbClr val="CBD1DD">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8" name="Oval 7"/>
            <p:cNvSpPr/>
            <p:nvPr/>
          </p:nvSpPr>
          <p:spPr>
            <a:xfrm>
              <a:off x="6424959" y="4193814"/>
              <a:ext cx="336884" cy="336884"/>
            </a:xfrm>
            <a:prstGeom prst="ellipse">
              <a:avLst/>
            </a:prstGeom>
            <a:solidFill>
              <a:srgbClr val="CBD1DD">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cxnSp>
          <p:nvCxnSpPr>
            <p:cNvPr id="11" name="Straight Connector 10"/>
            <p:cNvCxnSpPr>
              <a:cxnSpLocks/>
            </p:cNvCxnSpPr>
            <p:nvPr/>
          </p:nvCxnSpPr>
          <p:spPr>
            <a:xfrm>
              <a:off x="2348734" y="3798028"/>
              <a:ext cx="0" cy="564228"/>
            </a:xfrm>
            <a:prstGeom prst="line">
              <a:avLst/>
            </a:prstGeom>
            <a:ln w="38100">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4470357" y="3367050"/>
              <a:ext cx="0" cy="995206"/>
            </a:xfrm>
            <a:prstGeom prst="line">
              <a:avLst/>
            </a:prstGeom>
            <a:ln w="38100">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6599891" y="3798037"/>
              <a:ext cx="1" cy="564219"/>
            </a:xfrm>
            <a:prstGeom prst="line">
              <a:avLst/>
            </a:prstGeom>
            <a:ln w="38100">
              <a:solidFill>
                <a:srgbClr val="418572"/>
              </a:solidFill>
              <a:tailEnd type="oval" w="lg"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496762" y="1671305"/>
              <a:ext cx="1689541" cy="1674618"/>
            </a:xfrm>
            <a:prstGeom prst="ellipse">
              <a:avLst/>
            </a:prstGeom>
            <a:gradFill flip="none" rotWithShape="1">
              <a:gsLst>
                <a:gs pos="36000">
                  <a:srgbClr val="DAD9DA"/>
                </a:gs>
                <a:gs pos="100000">
                  <a:schemeClr val="bg1"/>
                </a:gs>
              </a:gsLst>
              <a:lin ang="2700000" scaled="1"/>
              <a:tileRect/>
            </a:gradFill>
            <a:ln>
              <a:solidFill>
                <a:schemeClr val="bg1"/>
              </a:solidFill>
            </a:ln>
            <a:effectLst>
              <a:outerShdw blurRad="381000" dir="2700000" sx="130000" sy="130000" algn="tl" rotWithShape="0">
                <a:schemeClr val="tx1">
                  <a:lumMod val="85000"/>
                  <a:lumOff val="15000"/>
                  <a:alpha val="21000"/>
                </a:schemeClr>
              </a:outerShdw>
            </a:effectLst>
            <a:scene3d>
              <a:camera prst="orthographicFront"/>
              <a:lightRig rig="threePt" dir="t"/>
            </a:scene3d>
            <a:sp3d>
              <a:bevelT w="133350" h="63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17" name="Oval 16"/>
            <p:cNvSpPr/>
            <p:nvPr/>
          </p:nvSpPr>
          <p:spPr>
            <a:xfrm>
              <a:off x="3625586" y="1671305"/>
              <a:ext cx="1689541" cy="1674618"/>
            </a:xfrm>
            <a:prstGeom prst="ellipse">
              <a:avLst/>
            </a:prstGeom>
            <a:gradFill flip="none" rotWithShape="1">
              <a:gsLst>
                <a:gs pos="36000">
                  <a:srgbClr val="DAD9DA"/>
                </a:gs>
                <a:gs pos="100000">
                  <a:schemeClr val="bg1"/>
                </a:gs>
              </a:gsLst>
              <a:lin ang="2700000" scaled="1"/>
              <a:tileRect/>
            </a:gradFill>
            <a:ln>
              <a:solidFill>
                <a:schemeClr val="bg1"/>
              </a:solidFill>
            </a:ln>
            <a:effectLst>
              <a:outerShdw blurRad="381000" dir="2700000" sx="130000" sy="130000" algn="tl" rotWithShape="0">
                <a:schemeClr val="tx1">
                  <a:lumMod val="85000"/>
                  <a:lumOff val="15000"/>
                  <a:alpha val="21000"/>
                </a:schemeClr>
              </a:outerShdw>
            </a:effectLst>
            <a:scene3d>
              <a:camera prst="orthographicFront"/>
              <a:lightRig rig="threePt" dir="t"/>
            </a:scene3d>
            <a:sp3d>
              <a:bevelT w="133350" h="63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18" name="Oval 17"/>
            <p:cNvSpPr/>
            <p:nvPr/>
          </p:nvSpPr>
          <p:spPr>
            <a:xfrm>
              <a:off x="5754410" y="1671305"/>
              <a:ext cx="1689541" cy="1674618"/>
            </a:xfrm>
            <a:prstGeom prst="ellipse">
              <a:avLst/>
            </a:prstGeom>
            <a:gradFill flip="none" rotWithShape="1">
              <a:gsLst>
                <a:gs pos="36000">
                  <a:srgbClr val="DAD9DA"/>
                </a:gs>
                <a:gs pos="100000">
                  <a:schemeClr val="bg1"/>
                </a:gs>
              </a:gsLst>
              <a:lin ang="2700000" scaled="1"/>
              <a:tileRect/>
            </a:gradFill>
            <a:ln>
              <a:solidFill>
                <a:schemeClr val="bg1"/>
              </a:solidFill>
            </a:ln>
            <a:effectLst>
              <a:outerShdw blurRad="381000" dir="2700000" sx="130000" sy="130000" algn="tl" rotWithShape="0">
                <a:schemeClr val="tx1">
                  <a:lumMod val="85000"/>
                  <a:lumOff val="15000"/>
                  <a:alpha val="21000"/>
                </a:schemeClr>
              </a:outerShdw>
            </a:effectLst>
            <a:scene3d>
              <a:camera prst="orthographicFront"/>
              <a:lightRig rig="threePt" dir="t"/>
            </a:scene3d>
            <a:sp3d>
              <a:bevelT w="133350" h="63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33" name="TextBox 32"/>
            <p:cNvSpPr txBox="1"/>
            <p:nvPr/>
          </p:nvSpPr>
          <p:spPr>
            <a:xfrm>
              <a:off x="5689026" y="2194684"/>
              <a:ext cx="1808749" cy="598164"/>
            </a:xfrm>
            <a:prstGeom prst="rect">
              <a:avLst/>
            </a:prstGeom>
            <a:noFill/>
          </p:spPr>
          <p:txBody>
            <a:bodyPr wrap="square" rtlCol="0">
              <a:spAutoFit/>
            </a:bodyPr>
            <a:lstStyle/>
            <a:p>
              <a:pPr algn="ctr"/>
              <a:r>
                <a:rPr lang="en-IN" sz="1760" dirty="0">
                  <a:solidFill>
                    <a:srgbClr val="418572"/>
                  </a:solidFill>
                  <a:latin typeface="Open Sans" panose="020B0606030504020204" pitchFamily="34" charset="0"/>
                  <a:ea typeface="Open Sans" panose="020B0606030504020204" pitchFamily="34" charset="0"/>
                  <a:cs typeface="Open Sans" panose="020B0606030504020204" pitchFamily="34" charset="0"/>
                </a:rPr>
                <a:t>ELEMENTS OF STRATEGIC INTENT</a:t>
              </a:r>
            </a:p>
          </p:txBody>
        </p:sp>
        <p:sp>
          <p:nvSpPr>
            <p:cNvPr id="38" name="TextBox 37"/>
            <p:cNvSpPr txBox="1"/>
            <p:nvPr/>
          </p:nvSpPr>
          <p:spPr>
            <a:xfrm>
              <a:off x="6007254" y="4529518"/>
              <a:ext cx="1973179" cy="2099380"/>
            </a:xfrm>
            <a:prstGeom prst="rect">
              <a:avLst/>
            </a:prstGeom>
            <a:noFill/>
          </p:spPr>
          <p:txBody>
            <a:bodyPr wrap="square" rtlCol="0">
              <a:spAutoFit/>
            </a:bodyPr>
            <a:lstStyle/>
            <a:p>
              <a:pPr marL="188595" indent="-188595">
                <a:lnSpc>
                  <a:spcPct val="150000"/>
                </a:lnSpc>
                <a:buFont typeface="Wingdings" panose="05000000000000000000" pitchFamily="2" charset="2"/>
                <a:buChar char="ü"/>
              </a:pP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Culture</a:t>
              </a:r>
            </a:p>
            <a:p>
              <a:pPr marL="188595" indent="-188595">
                <a:lnSpc>
                  <a:spcPct val="150000"/>
                </a:lnSpc>
                <a:buFont typeface="Wingdings" panose="05000000000000000000" pitchFamily="2" charset="2"/>
                <a:buChar char="ü"/>
              </a:pP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Brand</a:t>
              </a:r>
            </a:p>
            <a:p>
              <a:pPr marL="188595" indent="-188595">
                <a:lnSpc>
                  <a:spcPct val="150000"/>
                </a:lnSpc>
                <a:buFont typeface="Wingdings" panose="05000000000000000000" pitchFamily="2" charset="2"/>
                <a:buChar char="ü"/>
              </a:pP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Workforce</a:t>
              </a:r>
            </a:p>
            <a:p>
              <a:pPr marL="188595" indent="-188595">
                <a:lnSpc>
                  <a:spcPct val="150000"/>
                </a:lnSpc>
                <a:buFont typeface="Wingdings" panose="05000000000000000000" pitchFamily="2" charset="2"/>
                <a:buChar char="ü"/>
              </a:pP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Workload</a:t>
              </a:r>
            </a:p>
            <a:p>
              <a:pPr marL="188595" indent="-188595">
                <a:lnSpc>
                  <a:spcPct val="150000"/>
                </a:lnSpc>
                <a:buFont typeface="Wingdings" panose="05000000000000000000" pitchFamily="2" charset="2"/>
                <a:buChar char="ü"/>
              </a:pP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Infrastructure</a:t>
              </a:r>
            </a:p>
            <a:p>
              <a:pPr marL="188595" indent="-188595">
                <a:lnSpc>
                  <a:spcPct val="150000"/>
                </a:lnSpc>
                <a:buFont typeface="Wingdings" panose="05000000000000000000" pitchFamily="2" charset="2"/>
                <a:buChar char="ü"/>
              </a:pP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Ecosystem</a:t>
              </a:r>
            </a:p>
          </p:txBody>
        </p:sp>
        <p:sp>
          <p:nvSpPr>
            <p:cNvPr id="46" name="TextBox 45"/>
            <p:cNvSpPr txBox="1"/>
            <p:nvPr/>
          </p:nvSpPr>
          <p:spPr>
            <a:xfrm>
              <a:off x="1327939" y="2195862"/>
              <a:ext cx="1973179" cy="598164"/>
            </a:xfrm>
            <a:prstGeom prst="rect">
              <a:avLst/>
            </a:prstGeom>
            <a:noFill/>
          </p:spPr>
          <p:txBody>
            <a:bodyPr wrap="square" rtlCol="0">
              <a:spAutoFit/>
            </a:bodyPr>
            <a:lstStyle/>
            <a:p>
              <a:pPr algn="ctr"/>
              <a:r>
                <a:rPr lang="en-IN" sz="1760" dirty="0">
                  <a:solidFill>
                    <a:srgbClr val="002060"/>
                  </a:solidFill>
                  <a:latin typeface="Open Sans" panose="020B0606030504020204" pitchFamily="34" charset="0"/>
                  <a:ea typeface="Open Sans" panose="020B0606030504020204" pitchFamily="34" charset="0"/>
                  <a:cs typeface="Open Sans" panose="020B0606030504020204" pitchFamily="34" charset="0"/>
                </a:rPr>
                <a:t>NAVSEA STRATEGIC FRAMEWORK</a:t>
              </a:r>
            </a:p>
          </p:txBody>
        </p:sp>
      </p:grpSp>
      <p:pic>
        <p:nvPicPr>
          <p:cNvPr id="67" name="Graphic 32" descr="Bullseye">
            <a:extLst>
              <a:ext uri="{FF2B5EF4-FFF2-40B4-BE49-F238E27FC236}">
                <a16:creationId xmlns:a16="http://schemas.microsoft.com/office/drawing/2014/main" id="{388172C6-ECF2-4A81-ADC7-FF420A84F3C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99498" y="4892040"/>
            <a:ext cx="363700" cy="363700"/>
          </a:xfrm>
          <a:prstGeom prst="rect">
            <a:avLst/>
          </a:prstGeom>
        </p:spPr>
      </p:pic>
      <p:pic>
        <p:nvPicPr>
          <p:cNvPr id="68" name="Graphic 41" descr="Link">
            <a:extLst>
              <a:ext uri="{FF2B5EF4-FFF2-40B4-BE49-F238E27FC236}">
                <a16:creationId xmlns:a16="http://schemas.microsoft.com/office/drawing/2014/main" id="{24D41D6C-8483-4A49-94CF-F999A39FD8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370547" y="5813507"/>
            <a:ext cx="419653" cy="419653"/>
          </a:xfrm>
          <a:prstGeom prst="rect">
            <a:avLst/>
          </a:prstGeom>
        </p:spPr>
      </p:pic>
      <p:pic>
        <p:nvPicPr>
          <p:cNvPr id="69" name="Graphic 47" descr="Globe">
            <a:extLst>
              <a:ext uri="{FF2B5EF4-FFF2-40B4-BE49-F238E27FC236}">
                <a16:creationId xmlns:a16="http://schemas.microsoft.com/office/drawing/2014/main" id="{F6741BE0-10B0-43E4-873E-CAFC0D460F54}"/>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4370469" y="5328425"/>
            <a:ext cx="419653" cy="419653"/>
          </a:xfrm>
          <a:prstGeom prst="rect">
            <a:avLst/>
          </a:prstGeom>
        </p:spPr>
      </p:pic>
      <p:sp>
        <p:nvSpPr>
          <p:cNvPr id="70" name="TextBox 69">
            <a:extLst>
              <a:ext uri="{FF2B5EF4-FFF2-40B4-BE49-F238E27FC236}">
                <a16:creationId xmlns:a16="http://schemas.microsoft.com/office/drawing/2014/main" id="{E18E0DC3-370E-4831-8B0A-25366589FDFC}"/>
              </a:ext>
            </a:extLst>
          </p:cNvPr>
          <p:cNvSpPr txBox="1"/>
          <p:nvPr/>
        </p:nvSpPr>
        <p:spPr>
          <a:xfrm>
            <a:off x="4790122" y="4939306"/>
            <a:ext cx="2923569" cy="1751249"/>
          </a:xfrm>
          <a:prstGeom prst="rect">
            <a:avLst/>
          </a:prstGeom>
          <a:noFill/>
        </p:spPr>
        <p:txBody>
          <a:bodyPr wrap="square" rtlCol="0">
            <a:spAutoFit/>
          </a:bodyPr>
          <a:lstStyle/>
          <a:p>
            <a:r>
              <a:rPr lang="en-US" sz="1540" u="sng"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Strategic Intent</a:t>
            </a:r>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 &gt;&gt; </a:t>
            </a:r>
          </a:p>
          <a:p>
            <a:endPar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Strategic Targets</a:t>
            </a:r>
          </a:p>
          <a:p>
            <a:endPar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Mission/Business Areas</a:t>
            </a:r>
          </a:p>
          <a:p>
            <a:endPar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54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Execution</a:t>
            </a:r>
          </a:p>
        </p:txBody>
      </p:sp>
      <p:sp>
        <p:nvSpPr>
          <p:cNvPr id="71" name="Rectangle 70"/>
          <p:cNvSpPr/>
          <p:nvPr/>
        </p:nvSpPr>
        <p:spPr>
          <a:xfrm>
            <a:off x="4422486" y="6305600"/>
            <a:ext cx="345227" cy="394188"/>
          </a:xfrm>
          <a:prstGeom prst="rect">
            <a:avLst/>
          </a:prstGeom>
          <a:blipFill dpi="0" rotWithShape="1">
            <a:blip r:embed="rId15">
              <a:alphaModFix amt="4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72" name="TextBox 71"/>
          <p:cNvSpPr txBox="1"/>
          <p:nvPr/>
        </p:nvSpPr>
        <p:spPr>
          <a:xfrm>
            <a:off x="4195985" y="2316834"/>
            <a:ext cx="2131245" cy="634020"/>
          </a:xfrm>
          <a:prstGeom prst="rect">
            <a:avLst/>
          </a:prstGeom>
          <a:noFill/>
        </p:spPr>
        <p:txBody>
          <a:bodyPr wrap="square" rtlCol="0">
            <a:spAutoFit/>
          </a:bodyPr>
          <a:lstStyle/>
          <a:p>
            <a:pPr algn="ctr"/>
            <a:r>
              <a:rPr lang="en-IN" sz="1760" dirty="0">
                <a:solidFill>
                  <a:srgbClr val="0070C0"/>
                </a:solidFill>
                <a:latin typeface="Open Sans" panose="020B0606030504020204" pitchFamily="34" charset="0"/>
                <a:ea typeface="Open Sans" panose="020B0606030504020204" pitchFamily="34" charset="0"/>
                <a:cs typeface="Open Sans" panose="020B0606030504020204" pitchFamily="34" charset="0"/>
              </a:rPr>
              <a:t>NSWC CRANE STRATEGY PROCESS</a:t>
            </a:r>
          </a:p>
        </p:txBody>
      </p:sp>
      <p:sp>
        <p:nvSpPr>
          <p:cNvPr id="36" name="Title 1"/>
          <p:cNvSpPr txBox="1">
            <a:spLocks/>
          </p:cNvSpPr>
          <p:nvPr/>
        </p:nvSpPr>
        <p:spPr>
          <a:xfrm>
            <a:off x="2209800" y="677137"/>
            <a:ext cx="7848600" cy="685800"/>
          </a:xfrm>
          <a:prstGeom prst="rect">
            <a:avLst/>
          </a:prstGeom>
        </p:spPr>
        <p:txBody>
          <a:bodyPr/>
          <a:lstStyle>
            <a:lvl1pPr algn="r" defTabSz="1018824" rtl="0" eaLnBrk="1" latinLnBrk="0" hangingPunct="1">
              <a:spcBef>
                <a:spcPct val="0"/>
              </a:spcBef>
              <a:buNone/>
              <a:defRPr sz="2800" b="1" kern="1200">
                <a:solidFill>
                  <a:schemeClr val="bg1"/>
                </a:solidFill>
                <a:latin typeface="Arial" pitchFamily="34" charset="0"/>
                <a:ea typeface="+mj-ea"/>
                <a:cs typeface="Arial" pitchFamily="34" charset="0"/>
              </a:defRPr>
            </a:lvl1pPr>
          </a:lstStyle>
          <a:p>
            <a:r>
              <a:rPr lang="en-US" b="0" dirty="0" smtClean="0">
                <a:latin typeface="Bahnschrift Light SemiCondensed" panose="020B0502040204020203" pitchFamily="34" charset="0"/>
              </a:rPr>
              <a:t>STRATEGIC APPROACH</a:t>
            </a:r>
            <a:endParaRPr lang="en-US" b="0" dirty="0">
              <a:latin typeface="Bahnschrift Light SemiCondensed" panose="020B0502040204020203" pitchFamily="34" charset="0"/>
            </a:endParaRPr>
          </a:p>
        </p:txBody>
      </p:sp>
    </p:spTree>
    <p:extLst>
      <p:ext uri="{BB962C8B-B14F-4D97-AF65-F5344CB8AC3E}">
        <p14:creationId xmlns:p14="http://schemas.microsoft.com/office/powerpoint/2010/main" val="1797482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26278" y="0"/>
            <a:ext cx="5532122" cy="7162800"/>
            <a:chOff x="6183179" y="0"/>
            <a:chExt cx="6020306" cy="6858000"/>
          </a:xfrm>
        </p:grpSpPr>
        <p:sp>
          <p:nvSpPr>
            <p:cNvPr id="38" name="Rectangle 37">
              <a:extLst>
                <a:ext uri="{FF2B5EF4-FFF2-40B4-BE49-F238E27FC236}">
                  <a16:creationId xmlns:a16="http://schemas.microsoft.com/office/drawing/2014/main" id="{4722DFCF-020F-4EFB-942A-8E0E2DF9E310}"/>
                </a:ext>
              </a:extLst>
            </p:cNvPr>
            <p:cNvSpPr/>
            <p:nvPr/>
          </p:nvSpPr>
          <p:spPr>
            <a:xfrm>
              <a:off x="6236232" y="0"/>
              <a:ext cx="5967253"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41" name="Rectangle 40">
              <a:extLst>
                <a:ext uri="{FF2B5EF4-FFF2-40B4-BE49-F238E27FC236}">
                  <a16:creationId xmlns:a16="http://schemas.microsoft.com/office/drawing/2014/main" id="{B60A336E-9D5A-4A14-A353-46F58D4D057A}"/>
                </a:ext>
              </a:extLst>
            </p:cNvPr>
            <p:cNvSpPr/>
            <p:nvPr/>
          </p:nvSpPr>
          <p:spPr>
            <a:xfrm>
              <a:off x="6236232" y="0"/>
              <a:ext cx="5967253" cy="6858000"/>
            </a:xfrm>
            <a:prstGeom prst="rect">
              <a:avLst/>
            </a:prstGeom>
            <a:solidFill>
              <a:schemeClr val="accent2">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dirty="0"/>
            </a:p>
          </p:txBody>
        </p:sp>
        <p:sp>
          <p:nvSpPr>
            <p:cNvPr id="61" name="Rectangle 60">
              <a:extLst>
                <a:ext uri="{FF2B5EF4-FFF2-40B4-BE49-F238E27FC236}">
                  <a16:creationId xmlns:a16="http://schemas.microsoft.com/office/drawing/2014/main" id="{1919351B-6D84-4F55-AEFF-B83C571BDB16}"/>
                </a:ext>
              </a:extLst>
            </p:cNvPr>
            <p:cNvSpPr/>
            <p:nvPr/>
          </p:nvSpPr>
          <p:spPr>
            <a:xfrm>
              <a:off x="6183179" y="1439015"/>
              <a:ext cx="144379" cy="44751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grpSp>
      <p:pic>
        <p:nvPicPr>
          <p:cNvPr id="26" name="Picture 25" descr="3 CIRCLE GRAPHIC BRETT day.png"/>
          <p:cNvPicPr>
            <a:picLocks noChangeAspect="1"/>
          </p:cNvPicPr>
          <p:nvPr/>
        </p:nvPicPr>
        <p:blipFill rotWithShape="1">
          <a:blip r:embed="rId3" cstate="print"/>
          <a:srcRect r="67606"/>
          <a:stretch/>
        </p:blipFill>
        <p:spPr>
          <a:xfrm>
            <a:off x="1714931" y="1249167"/>
            <a:ext cx="2253280" cy="2327024"/>
          </a:xfrm>
          <a:prstGeom prst="rect">
            <a:avLst/>
          </a:prstGeom>
        </p:spPr>
      </p:pic>
      <p:grpSp>
        <p:nvGrpSpPr>
          <p:cNvPr id="5" name="Group 4"/>
          <p:cNvGrpSpPr/>
          <p:nvPr/>
        </p:nvGrpSpPr>
        <p:grpSpPr>
          <a:xfrm>
            <a:off x="5094005" y="1886897"/>
            <a:ext cx="4445417" cy="4254925"/>
            <a:chOff x="4536120" y="2319618"/>
            <a:chExt cx="4458168" cy="3992055"/>
          </a:xfrm>
        </p:grpSpPr>
        <p:sp>
          <p:nvSpPr>
            <p:cNvPr id="27" name="Rounded Rectangle 26"/>
            <p:cNvSpPr/>
            <p:nvPr/>
          </p:nvSpPr>
          <p:spPr>
            <a:xfrm>
              <a:off x="4556759" y="2319618"/>
              <a:ext cx="4363571" cy="295834"/>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976308">
                <a:defRPr/>
              </a:pPr>
              <a:r>
                <a:rPr lang="en-US" sz="1760" b="1" dirty="0">
                  <a:solidFill>
                    <a:schemeClr val="bg1"/>
                  </a:solidFill>
                  <a:effectLst>
                    <a:outerShdw blurRad="50800" dist="38100" dir="5400000" algn="t" rotWithShape="0">
                      <a:prstClr val="black">
                        <a:alpha val="40000"/>
                      </a:prstClr>
                    </a:outerShdw>
                  </a:effectLst>
                  <a:latin typeface="Microsoft JhengHei" panose="020B0604030504040204" pitchFamily="34" charset="-120"/>
                  <a:ea typeface="Microsoft JhengHei" panose="020B0604030504040204" pitchFamily="34" charset="-120"/>
                </a:rPr>
                <a:t>HONESTY</a:t>
              </a:r>
            </a:p>
          </p:txBody>
        </p:sp>
        <p:sp>
          <p:nvSpPr>
            <p:cNvPr id="28" name="Rounded Rectangle 27"/>
            <p:cNvSpPr/>
            <p:nvPr/>
          </p:nvSpPr>
          <p:spPr>
            <a:xfrm>
              <a:off x="4556759" y="3059204"/>
              <a:ext cx="4363571" cy="295834"/>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976308">
                <a:defRPr/>
              </a:pPr>
              <a:r>
                <a:rPr lang="en-US" sz="1760" b="1" dirty="0">
                  <a:solidFill>
                    <a:schemeClr val="bg1"/>
                  </a:solidFill>
                  <a:effectLst>
                    <a:outerShdw blurRad="50800" dist="38100" dir="5400000" algn="t" rotWithShape="0">
                      <a:prstClr val="black">
                        <a:alpha val="40000"/>
                      </a:prstClr>
                    </a:outerShdw>
                  </a:effectLst>
                  <a:latin typeface="Microsoft JhengHei" panose="020B0604030504040204" pitchFamily="34" charset="-120"/>
                  <a:ea typeface="Microsoft JhengHei" panose="020B0604030504040204" pitchFamily="34" charset="-120"/>
                </a:rPr>
                <a:t>INTEGRITY</a:t>
              </a:r>
            </a:p>
          </p:txBody>
        </p:sp>
        <p:sp>
          <p:nvSpPr>
            <p:cNvPr id="29" name="Rounded Rectangle 28"/>
            <p:cNvSpPr/>
            <p:nvPr/>
          </p:nvSpPr>
          <p:spPr>
            <a:xfrm>
              <a:off x="4556759" y="3798793"/>
              <a:ext cx="4363571" cy="295834"/>
            </a:xfrm>
            <a:prstGeom prst="round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976308">
                <a:defRPr/>
              </a:pPr>
              <a:r>
                <a:rPr lang="en-US" sz="1760" b="1" dirty="0">
                  <a:solidFill>
                    <a:schemeClr val="bg1"/>
                  </a:solidFill>
                  <a:effectLst>
                    <a:outerShdw blurRad="50800" dist="38100" dir="5400000" algn="t" rotWithShape="0">
                      <a:prstClr val="black">
                        <a:alpha val="40000"/>
                      </a:prstClr>
                    </a:outerShdw>
                  </a:effectLst>
                  <a:latin typeface="Microsoft JhengHei" panose="020B0604030504040204" pitchFamily="34" charset="-120"/>
                  <a:ea typeface="Microsoft JhengHei" panose="020B0604030504040204" pitchFamily="34" charset="-120"/>
                </a:rPr>
                <a:t>SERVICE</a:t>
              </a:r>
            </a:p>
          </p:txBody>
        </p:sp>
        <p:sp>
          <p:nvSpPr>
            <p:cNvPr id="30" name="Rounded Rectangle 29"/>
            <p:cNvSpPr/>
            <p:nvPr/>
          </p:nvSpPr>
          <p:spPr>
            <a:xfrm>
              <a:off x="4556759" y="4536663"/>
              <a:ext cx="4363571" cy="295834"/>
            </a:xfrm>
            <a:prstGeom prst="roundRect">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976308">
                <a:defRPr/>
              </a:pPr>
              <a:r>
                <a:rPr lang="en-US" sz="1760" b="1" dirty="0">
                  <a:solidFill>
                    <a:schemeClr val="bg1"/>
                  </a:solidFill>
                  <a:effectLst>
                    <a:outerShdw blurRad="50800" dist="38100" dir="5400000" algn="t" rotWithShape="0">
                      <a:prstClr val="black">
                        <a:alpha val="40000"/>
                      </a:prstClr>
                    </a:outerShdw>
                  </a:effectLst>
                  <a:latin typeface="Microsoft JhengHei" panose="020B0604030504040204" pitchFamily="34" charset="-120"/>
                  <a:ea typeface="Microsoft JhengHei" panose="020B0604030504040204" pitchFamily="34" charset="-120"/>
                </a:rPr>
                <a:t>UNITY</a:t>
              </a:r>
            </a:p>
          </p:txBody>
        </p:sp>
        <p:sp>
          <p:nvSpPr>
            <p:cNvPr id="31" name="Rounded Rectangle 30"/>
            <p:cNvSpPr/>
            <p:nvPr/>
          </p:nvSpPr>
          <p:spPr>
            <a:xfrm>
              <a:off x="4556759" y="5276251"/>
              <a:ext cx="4363571" cy="295834"/>
            </a:xfrm>
            <a:prstGeom prst="roundRect">
              <a:avLst/>
            </a:prstGeom>
            <a:solidFill>
              <a:schemeClr val="accent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976308">
                <a:defRPr/>
              </a:pPr>
              <a:r>
                <a:rPr lang="en-US" sz="1760" b="1" dirty="0">
                  <a:solidFill>
                    <a:schemeClr val="bg1"/>
                  </a:solidFill>
                  <a:effectLst>
                    <a:outerShdw blurRad="50800" dist="38100" dir="5400000" algn="t" rotWithShape="0">
                      <a:prstClr val="black">
                        <a:alpha val="40000"/>
                      </a:prstClr>
                    </a:outerShdw>
                  </a:effectLst>
                  <a:latin typeface="Microsoft JhengHei" panose="020B0604030504040204" pitchFamily="34" charset="-120"/>
                  <a:ea typeface="Microsoft JhengHei" panose="020B0604030504040204" pitchFamily="34" charset="-120"/>
                </a:rPr>
                <a:t>EMPOWERMENT</a:t>
              </a:r>
            </a:p>
          </p:txBody>
        </p:sp>
        <p:sp>
          <p:nvSpPr>
            <p:cNvPr id="32" name="Rounded Rectangle 31"/>
            <p:cNvSpPr/>
            <p:nvPr/>
          </p:nvSpPr>
          <p:spPr>
            <a:xfrm>
              <a:off x="4556759" y="6015839"/>
              <a:ext cx="4363571" cy="295834"/>
            </a:xfrm>
            <a:prstGeom prst="roundRect">
              <a:avLst/>
            </a:prstGeom>
            <a:solidFill>
              <a:schemeClr val="accent2">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976308">
                <a:defRPr/>
              </a:pPr>
              <a:r>
                <a:rPr lang="en-US" sz="1760" b="1" dirty="0">
                  <a:solidFill>
                    <a:schemeClr val="bg1"/>
                  </a:solidFill>
                  <a:effectLst>
                    <a:outerShdw blurRad="50800" dist="38100" dir="5400000" algn="t" rotWithShape="0">
                      <a:prstClr val="black">
                        <a:alpha val="40000"/>
                      </a:prstClr>
                    </a:outerShdw>
                  </a:effectLst>
                  <a:latin typeface="Microsoft JhengHei" panose="020B0604030504040204" pitchFamily="34" charset="-120"/>
                  <a:ea typeface="Microsoft JhengHei" panose="020B0604030504040204" pitchFamily="34" charset="-120"/>
                </a:rPr>
                <a:t>SOLUTIONS</a:t>
              </a:r>
            </a:p>
          </p:txBody>
        </p:sp>
        <p:sp>
          <p:nvSpPr>
            <p:cNvPr id="33" name="Rectangle 32"/>
            <p:cNvSpPr/>
            <p:nvPr/>
          </p:nvSpPr>
          <p:spPr>
            <a:xfrm>
              <a:off x="4536120" y="2615451"/>
              <a:ext cx="4458168"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76308">
                <a:defRPr/>
              </a:pPr>
              <a:r>
                <a:rPr lang="en-US" sz="1155" dirty="0">
                  <a:solidFill>
                    <a:schemeClr val="bg1"/>
                  </a:solidFill>
                  <a:latin typeface="Microsoft JhengHei" panose="020B0604030504040204" pitchFamily="34" charset="-120"/>
                  <a:ea typeface="Microsoft JhengHei" panose="020B0604030504040204" pitchFamily="34" charset="-120"/>
                </a:rPr>
                <a:t>Build meaningful relationships based on empathy, gracefully speaking the truth to one another.</a:t>
              </a:r>
            </a:p>
          </p:txBody>
        </p:sp>
        <p:sp>
          <p:nvSpPr>
            <p:cNvPr id="34" name="Rectangle 33"/>
            <p:cNvSpPr/>
            <p:nvPr/>
          </p:nvSpPr>
          <p:spPr>
            <a:xfrm>
              <a:off x="4556759" y="3355038"/>
              <a:ext cx="4363571"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76308">
                <a:defRPr/>
              </a:pPr>
              <a:r>
                <a:rPr lang="en-US" sz="1155" dirty="0">
                  <a:solidFill>
                    <a:schemeClr val="bg1"/>
                  </a:solidFill>
                  <a:latin typeface="Microsoft JhengHei" panose="020B0604030504040204" pitchFamily="34" charset="-120"/>
                  <a:ea typeface="Microsoft JhengHei" panose="020B0604030504040204" pitchFamily="34" charset="-120"/>
                </a:rPr>
                <a:t>Demonstrate and model virtue by intentionally cultivating consistent, ethical behavior.</a:t>
              </a:r>
            </a:p>
          </p:txBody>
        </p:sp>
        <p:sp>
          <p:nvSpPr>
            <p:cNvPr id="35" name="Rectangle 34"/>
            <p:cNvSpPr/>
            <p:nvPr/>
          </p:nvSpPr>
          <p:spPr>
            <a:xfrm>
              <a:off x="4556760" y="4094626"/>
              <a:ext cx="4363571"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76308">
                <a:defRPr/>
              </a:pPr>
              <a:r>
                <a:rPr lang="en-US" sz="1155" dirty="0">
                  <a:solidFill>
                    <a:schemeClr val="bg1"/>
                  </a:solidFill>
                  <a:latin typeface="Microsoft JhengHei" panose="020B0604030504040204" pitchFamily="34" charset="-120"/>
                  <a:ea typeface="Microsoft JhengHei" panose="020B0604030504040204" pitchFamily="34" charset="-120"/>
                </a:rPr>
                <a:t>Support the mission by selflessly committing time, energy, </a:t>
              </a:r>
            </a:p>
            <a:p>
              <a:pPr algn="ctr" defTabSz="976308">
                <a:defRPr/>
              </a:pPr>
              <a:r>
                <a:rPr lang="en-US" sz="1155" dirty="0">
                  <a:solidFill>
                    <a:schemeClr val="bg1"/>
                  </a:solidFill>
                  <a:latin typeface="Microsoft JhengHei" panose="020B0604030504040204" pitchFamily="34" charset="-120"/>
                  <a:ea typeface="Microsoft JhengHei" panose="020B0604030504040204" pitchFamily="34" charset="-120"/>
                </a:rPr>
                <a:t>and talent.</a:t>
              </a:r>
            </a:p>
          </p:txBody>
        </p:sp>
        <p:sp>
          <p:nvSpPr>
            <p:cNvPr id="36" name="Rectangle 35"/>
            <p:cNvSpPr/>
            <p:nvPr/>
          </p:nvSpPr>
          <p:spPr>
            <a:xfrm>
              <a:off x="4556760" y="4842816"/>
              <a:ext cx="4363571"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76308">
                <a:defRPr/>
              </a:pPr>
              <a:r>
                <a:rPr lang="en-US" sz="1155" dirty="0">
                  <a:solidFill>
                    <a:schemeClr val="bg1"/>
                  </a:solidFill>
                  <a:latin typeface="Microsoft JhengHei" panose="020B0604030504040204" pitchFamily="34" charset="-120"/>
                  <a:ea typeface="Microsoft JhengHei" panose="020B0604030504040204" pitchFamily="34" charset="-120"/>
                </a:rPr>
                <a:t>Foster a sense of community through problem-solving, mutual respect, and building each other up.</a:t>
              </a:r>
            </a:p>
          </p:txBody>
        </p:sp>
        <p:sp>
          <p:nvSpPr>
            <p:cNvPr id="37" name="Rectangle 36"/>
            <p:cNvSpPr/>
            <p:nvPr/>
          </p:nvSpPr>
          <p:spPr>
            <a:xfrm>
              <a:off x="4556760" y="5587564"/>
              <a:ext cx="4363571" cy="443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76308">
                <a:defRPr/>
              </a:pPr>
              <a:r>
                <a:rPr lang="en-US" sz="1155" dirty="0">
                  <a:solidFill>
                    <a:schemeClr val="bg1"/>
                  </a:solidFill>
                  <a:latin typeface="Microsoft JhengHei" panose="020B0604030504040204" pitchFamily="34" charset="-120"/>
                  <a:ea typeface="Microsoft JhengHei" panose="020B0604030504040204" pitchFamily="34" charset="-120"/>
                </a:rPr>
                <a:t>Embrace collaborative solutions by trusting others and accepting responsible risk.</a:t>
              </a:r>
            </a:p>
          </p:txBody>
        </p:sp>
      </p:grpSp>
      <p:pic>
        <p:nvPicPr>
          <p:cNvPr id="39" name="Picture 38" descr="3 CIRCLE GRAPHIC BRETT day.png"/>
          <p:cNvPicPr>
            <a:picLocks noChangeAspect="1"/>
          </p:cNvPicPr>
          <p:nvPr/>
        </p:nvPicPr>
        <p:blipFill rotWithShape="1">
          <a:blip r:embed="rId3" cstate="print"/>
          <a:srcRect l="67606"/>
          <a:stretch/>
        </p:blipFill>
        <p:spPr>
          <a:xfrm>
            <a:off x="2142340" y="3699140"/>
            <a:ext cx="2253280" cy="2327024"/>
          </a:xfrm>
          <a:prstGeom prst="rect">
            <a:avLst/>
          </a:prstGeom>
        </p:spPr>
      </p:pic>
      <p:pic>
        <p:nvPicPr>
          <p:cNvPr id="40" name="Picture 39" descr="3 CIRCLE GRAPHIC BRETT day.png"/>
          <p:cNvPicPr>
            <a:picLocks noChangeAspect="1"/>
          </p:cNvPicPr>
          <p:nvPr/>
        </p:nvPicPr>
        <p:blipFill rotWithShape="1">
          <a:blip r:embed="rId3" cstate="print"/>
          <a:srcRect l="32808" r="33388"/>
          <a:stretch/>
        </p:blipFill>
        <p:spPr>
          <a:xfrm>
            <a:off x="117552" y="2944856"/>
            <a:ext cx="2351248" cy="2327024"/>
          </a:xfrm>
          <a:prstGeom prst="rect">
            <a:avLst/>
          </a:prstGeom>
        </p:spPr>
      </p:pic>
      <p:sp>
        <p:nvSpPr>
          <p:cNvPr id="46" name="Rectangle 45"/>
          <p:cNvSpPr/>
          <p:nvPr/>
        </p:nvSpPr>
        <p:spPr>
          <a:xfrm>
            <a:off x="4041790" y="-65552"/>
            <a:ext cx="5047419" cy="801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308">
              <a:defRPr/>
            </a:pPr>
            <a:r>
              <a:rPr lang="en-US" sz="2200" spc="660" dirty="0">
                <a:solidFill>
                  <a:schemeClr val="tx1"/>
                </a:solidFill>
                <a:latin typeface="Bahnschrift Light Condensed" panose="020B0502040204020203" pitchFamily="34" charset="0"/>
                <a:ea typeface="Microsoft JhengHei" panose="020B0604030504040204" pitchFamily="34" charset="-120"/>
              </a:rPr>
              <a:t>GUIDING PRINCIPLES</a:t>
            </a:r>
          </a:p>
        </p:txBody>
      </p:sp>
      <p:sp>
        <p:nvSpPr>
          <p:cNvPr id="47" name="Rectangle 46"/>
          <p:cNvSpPr/>
          <p:nvPr/>
        </p:nvSpPr>
        <p:spPr>
          <a:xfrm>
            <a:off x="4575029" y="1287781"/>
            <a:ext cx="5483371" cy="521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308">
              <a:defRPr/>
            </a:pPr>
            <a:r>
              <a:rPr lang="en-US" sz="2200" u="sng" spc="660" dirty="0">
                <a:solidFill>
                  <a:schemeClr val="bg1"/>
                </a:solidFill>
                <a:latin typeface="Bahnschrift Light Condensed" panose="020B0502040204020203" pitchFamily="34" charset="0"/>
                <a:ea typeface="Microsoft JhengHei" panose="020B0604030504040204" pitchFamily="34" charset="-120"/>
              </a:rPr>
              <a:t>CRANE VALUES</a:t>
            </a:r>
          </a:p>
        </p:txBody>
      </p:sp>
      <p:sp>
        <p:nvSpPr>
          <p:cNvPr id="2" name="Rounded Rectangle 1"/>
          <p:cNvSpPr/>
          <p:nvPr/>
        </p:nvSpPr>
        <p:spPr>
          <a:xfrm>
            <a:off x="2182980" y="2468469"/>
            <a:ext cx="1341120" cy="5867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8" name="Rounded Rectangle 47"/>
          <p:cNvSpPr/>
          <p:nvPr/>
        </p:nvSpPr>
        <p:spPr>
          <a:xfrm>
            <a:off x="622616" y="4147151"/>
            <a:ext cx="1389066" cy="5867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5" name="Rounded Rectangle 44"/>
          <p:cNvSpPr/>
          <p:nvPr/>
        </p:nvSpPr>
        <p:spPr>
          <a:xfrm>
            <a:off x="459158" y="4066248"/>
            <a:ext cx="1757140" cy="8776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b="1" i="1" dirty="0">
                <a:solidFill>
                  <a:schemeClr val="accent5">
                    <a:lumMod val="50000"/>
                  </a:schemeClr>
                </a:solidFill>
                <a:latin typeface="Arial Narrow" panose="020B0606020202030204" pitchFamily="34" charset="0"/>
                <a:ea typeface="Microsoft JhengHei" panose="020B0604030504040204" pitchFamily="34" charset="-120"/>
              </a:rPr>
              <a:t>Integrate capabilities and processes to enable efficient and effective execution of our mission.</a:t>
            </a:r>
            <a:endParaRPr lang="en-US" sz="990" i="1" dirty="0">
              <a:solidFill>
                <a:schemeClr val="accent5">
                  <a:lumMod val="50000"/>
                </a:schemeClr>
              </a:solidFill>
              <a:latin typeface="Arial Narrow" panose="020B0606020202030204" pitchFamily="34" charset="0"/>
            </a:endParaRPr>
          </a:p>
        </p:txBody>
      </p:sp>
      <p:sp>
        <p:nvSpPr>
          <p:cNvPr id="49" name="Rounded Rectangle 48"/>
          <p:cNvSpPr/>
          <p:nvPr/>
        </p:nvSpPr>
        <p:spPr>
          <a:xfrm>
            <a:off x="2651354" y="4936623"/>
            <a:ext cx="1341120" cy="3944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Microsoft JhengHei" panose="020B0604030504040204" pitchFamily="34" charset="-120"/>
              <a:ea typeface="Microsoft JhengHei" panose="020B0604030504040204" pitchFamily="34" charset="-120"/>
            </a:endParaRPr>
          </a:p>
        </p:txBody>
      </p:sp>
      <p:sp>
        <p:nvSpPr>
          <p:cNvPr id="50" name="Rounded Rectangle 49"/>
          <p:cNvSpPr/>
          <p:nvPr/>
        </p:nvSpPr>
        <p:spPr>
          <a:xfrm>
            <a:off x="2496171" y="4693407"/>
            <a:ext cx="1545619" cy="8776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b="1" i="1" dirty="0">
                <a:solidFill>
                  <a:schemeClr val="accent5">
                    <a:lumMod val="50000"/>
                  </a:schemeClr>
                </a:solidFill>
                <a:latin typeface="Arial Narrow" panose="020B0606020202030204" pitchFamily="34" charset="0"/>
                <a:ea typeface="Microsoft JhengHei" panose="020B0604030504040204" pitchFamily="34" charset="-120"/>
              </a:rPr>
              <a:t>Innovate game-changing and agile solutions.</a:t>
            </a:r>
          </a:p>
        </p:txBody>
      </p:sp>
      <p:sp>
        <p:nvSpPr>
          <p:cNvPr id="51" name="Rounded Rectangle 50"/>
          <p:cNvSpPr/>
          <p:nvPr/>
        </p:nvSpPr>
        <p:spPr>
          <a:xfrm>
            <a:off x="2068761" y="2377440"/>
            <a:ext cx="1545619" cy="8776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 b="1" i="1" dirty="0">
                <a:solidFill>
                  <a:schemeClr val="accent5">
                    <a:lumMod val="50000"/>
                  </a:schemeClr>
                </a:solidFill>
                <a:latin typeface="Arial Narrow" panose="020B0606020202030204" pitchFamily="34" charset="0"/>
                <a:ea typeface="Microsoft JhengHei" panose="020B0604030504040204" pitchFamily="34" charset="-120"/>
              </a:rPr>
              <a:t>Create an inclusive culture that values leadership and employee engagement.</a:t>
            </a:r>
          </a:p>
        </p:txBody>
      </p:sp>
    </p:spTree>
    <p:extLst>
      <p:ext uri="{BB962C8B-B14F-4D97-AF65-F5344CB8AC3E}">
        <p14:creationId xmlns:p14="http://schemas.microsoft.com/office/powerpoint/2010/main" val="4029544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ame 22">
            <a:extLst>
              <a:ext uri="{FF2B5EF4-FFF2-40B4-BE49-F238E27FC236}">
                <a16:creationId xmlns:a16="http://schemas.microsoft.com/office/drawing/2014/main" id="{922222B6-6DB5-4707-A712-6F38725CD814}"/>
              </a:ext>
            </a:extLst>
          </p:cNvPr>
          <p:cNvSpPr/>
          <p:nvPr/>
        </p:nvSpPr>
        <p:spPr>
          <a:xfrm>
            <a:off x="3561825" y="2509763"/>
            <a:ext cx="1392997" cy="1392997"/>
          </a:xfrm>
          <a:prstGeom prst="frame">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rgbClr val="00206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sp>
        <p:nvSpPr>
          <p:cNvPr id="37" name="Frame 36">
            <a:extLst>
              <a:ext uri="{FF2B5EF4-FFF2-40B4-BE49-F238E27FC236}">
                <a16:creationId xmlns:a16="http://schemas.microsoft.com/office/drawing/2014/main" id="{2DEC1541-1C39-4EBF-9E9A-9B3A4E8FEA13}"/>
              </a:ext>
            </a:extLst>
          </p:cNvPr>
          <p:cNvSpPr/>
          <p:nvPr/>
        </p:nvSpPr>
        <p:spPr>
          <a:xfrm>
            <a:off x="5108924" y="2510505"/>
            <a:ext cx="1392997" cy="1392997"/>
          </a:xfrm>
          <a:prstGeom prst="frame">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rgbClr val="0070C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sp>
        <p:nvSpPr>
          <p:cNvPr id="56" name="Freeform 55">
            <a:extLst>
              <a:ext uri="{FF2B5EF4-FFF2-40B4-BE49-F238E27FC236}">
                <a16:creationId xmlns:a16="http://schemas.microsoft.com/office/drawing/2014/main" id="{767790F9-5619-4DD3-B396-6BFA55722B17}"/>
              </a:ext>
            </a:extLst>
          </p:cNvPr>
          <p:cNvSpPr/>
          <p:nvPr/>
        </p:nvSpPr>
        <p:spPr>
          <a:xfrm>
            <a:off x="3706672" y="2654610"/>
            <a:ext cx="2650399" cy="2640405"/>
          </a:xfrm>
          <a:custGeom>
            <a:avLst/>
            <a:gdLst>
              <a:gd name="connsiteX0" fmla="*/ 1406454 w 2409454"/>
              <a:gd name="connsiteY0" fmla="*/ 1397368 h 2400368"/>
              <a:gd name="connsiteX1" fmla="*/ 2409454 w 2409454"/>
              <a:gd name="connsiteY1" fmla="*/ 1397368 h 2400368"/>
              <a:gd name="connsiteX2" fmla="*/ 2409454 w 2409454"/>
              <a:gd name="connsiteY2" fmla="*/ 2400368 h 2400368"/>
              <a:gd name="connsiteX3" fmla="*/ 1406454 w 2409454"/>
              <a:gd name="connsiteY3" fmla="*/ 2400368 h 2400368"/>
              <a:gd name="connsiteX4" fmla="*/ 8412 w 2409454"/>
              <a:gd name="connsiteY4" fmla="*/ 1397368 h 2400368"/>
              <a:gd name="connsiteX5" fmla="*/ 1011412 w 2409454"/>
              <a:gd name="connsiteY5" fmla="*/ 1397368 h 2400368"/>
              <a:gd name="connsiteX6" fmla="*/ 1011412 w 2409454"/>
              <a:gd name="connsiteY6" fmla="*/ 2400368 h 2400368"/>
              <a:gd name="connsiteX7" fmla="*/ 8412 w 2409454"/>
              <a:gd name="connsiteY7" fmla="*/ 2400368 h 2400368"/>
              <a:gd name="connsiteX8" fmla="*/ 1406454 w 2409454"/>
              <a:gd name="connsiteY8" fmla="*/ 675 h 2400368"/>
              <a:gd name="connsiteX9" fmla="*/ 2409454 w 2409454"/>
              <a:gd name="connsiteY9" fmla="*/ 675 h 2400368"/>
              <a:gd name="connsiteX10" fmla="*/ 2409454 w 2409454"/>
              <a:gd name="connsiteY10" fmla="*/ 1003675 h 2400368"/>
              <a:gd name="connsiteX11" fmla="*/ 1406454 w 2409454"/>
              <a:gd name="connsiteY11" fmla="*/ 1003675 h 2400368"/>
              <a:gd name="connsiteX12" fmla="*/ 0 w 2409454"/>
              <a:gd name="connsiteY12" fmla="*/ 0 h 2400368"/>
              <a:gd name="connsiteX13" fmla="*/ 1003000 w 2409454"/>
              <a:gd name="connsiteY13" fmla="*/ 0 h 2400368"/>
              <a:gd name="connsiteX14" fmla="*/ 1003000 w 2409454"/>
              <a:gd name="connsiteY14" fmla="*/ 1003000 h 2400368"/>
              <a:gd name="connsiteX15" fmla="*/ 0 w 2409454"/>
              <a:gd name="connsiteY15" fmla="*/ 1003000 h 24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9454" h="2400368">
                <a:moveTo>
                  <a:pt x="1406454" y="1397368"/>
                </a:moveTo>
                <a:lnTo>
                  <a:pt x="2409454" y="1397368"/>
                </a:lnTo>
                <a:lnTo>
                  <a:pt x="2409454" y="2400368"/>
                </a:lnTo>
                <a:lnTo>
                  <a:pt x="1406454" y="2400368"/>
                </a:lnTo>
                <a:close/>
                <a:moveTo>
                  <a:pt x="8412" y="1397368"/>
                </a:moveTo>
                <a:lnTo>
                  <a:pt x="1011412" y="1397368"/>
                </a:lnTo>
                <a:lnTo>
                  <a:pt x="1011412" y="2400368"/>
                </a:lnTo>
                <a:lnTo>
                  <a:pt x="8412" y="2400368"/>
                </a:lnTo>
                <a:close/>
                <a:moveTo>
                  <a:pt x="1406454" y="675"/>
                </a:moveTo>
                <a:lnTo>
                  <a:pt x="2409454" y="675"/>
                </a:lnTo>
                <a:lnTo>
                  <a:pt x="2409454" y="1003675"/>
                </a:lnTo>
                <a:lnTo>
                  <a:pt x="1406454" y="1003675"/>
                </a:lnTo>
                <a:close/>
                <a:moveTo>
                  <a:pt x="0" y="0"/>
                </a:moveTo>
                <a:lnTo>
                  <a:pt x="1003000" y="0"/>
                </a:lnTo>
                <a:lnTo>
                  <a:pt x="1003000" y="1003000"/>
                </a:lnTo>
                <a:lnTo>
                  <a:pt x="0" y="1003000"/>
                </a:lnTo>
                <a:close/>
              </a:path>
            </a:pathLst>
          </a:custGeom>
          <a:blipFill dpi="0" rotWithShape="1">
            <a:blip r:embed="rId2"/>
            <a:srcRect/>
            <a:stretch>
              <a:fillRect l="-2000" t="-23000" r="-19000"/>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2200"/>
          </a:p>
        </p:txBody>
      </p:sp>
      <p:sp>
        <p:nvSpPr>
          <p:cNvPr id="40" name="Frame 39">
            <a:extLst>
              <a:ext uri="{FF2B5EF4-FFF2-40B4-BE49-F238E27FC236}">
                <a16:creationId xmlns:a16="http://schemas.microsoft.com/office/drawing/2014/main" id="{27B81AA9-F587-408A-AD74-1E1F72287F75}"/>
              </a:ext>
            </a:extLst>
          </p:cNvPr>
          <p:cNvSpPr/>
          <p:nvPr/>
        </p:nvSpPr>
        <p:spPr>
          <a:xfrm>
            <a:off x="3571078" y="4046868"/>
            <a:ext cx="1392997" cy="1392997"/>
          </a:xfrm>
          <a:prstGeom prst="frame">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accent5">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sp>
        <p:nvSpPr>
          <p:cNvPr id="43" name="Frame 42">
            <a:extLst>
              <a:ext uri="{FF2B5EF4-FFF2-40B4-BE49-F238E27FC236}">
                <a16:creationId xmlns:a16="http://schemas.microsoft.com/office/drawing/2014/main" id="{3A5B7F13-26D0-46B8-A565-3E2D8627CCA0}"/>
              </a:ext>
            </a:extLst>
          </p:cNvPr>
          <p:cNvSpPr/>
          <p:nvPr/>
        </p:nvSpPr>
        <p:spPr>
          <a:xfrm>
            <a:off x="5108924" y="4046868"/>
            <a:ext cx="1392997" cy="1392997"/>
          </a:xfrm>
          <a:prstGeom prst="frame">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accent3">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grpSp>
        <p:nvGrpSpPr>
          <p:cNvPr id="44" name="Group 43">
            <a:extLst>
              <a:ext uri="{FF2B5EF4-FFF2-40B4-BE49-F238E27FC236}">
                <a16:creationId xmlns:a16="http://schemas.microsoft.com/office/drawing/2014/main" id="{FF6B29FE-2E80-43B8-89AC-77B6337B5006}"/>
              </a:ext>
            </a:extLst>
          </p:cNvPr>
          <p:cNvGrpSpPr/>
          <p:nvPr/>
        </p:nvGrpSpPr>
        <p:grpSpPr>
          <a:xfrm>
            <a:off x="3247387" y="710554"/>
            <a:ext cx="2021870" cy="1881307"/>
            <a:chOff x="4216782" y="1976234"/>
            <a:chExt cx="1090863" cy="1090863"/>
          </a:xfrm>
        </p:grpSpPr>
        <p:sp>
          <p:nvSpPr>
            <p:cNvPr id="45" name="Rectangle 44">
              <a:extLst>
                <a:ext uri="{FF2B5EF4-FFF2-40B4-BE49-F238E27FC236}">
                  <a16:creationId xmlns:a16="http://schemas.microsoft.com/office/drawing/2014/main" id="{3BEE3980-75F1-47EE-B073-81EDE7EDC212}"/>
                </a:ext>
              </a:extLst>
            </p:cNvPr>
            <p:cNvSpPr/>
            <p:nvPr/>
          </p:nvSpPr>
          <p:spPr>
            <a:xfrm>
              <a:off x="4216782" y="1976234"/>
              <a:ext cx="1090862" cy="1090862"/>
            </a:xfrm>
            <a:prstGeom prst="rect">
              <a:avLst/>
            </a:prstGeom>
            <a:blipFill dpi="0" rotWithShape="1">
              <a:blip r:embed="rId3"/>
              <a:srcRect/>
              <a:stretch>
                <a:fillRect l="-17000" t="-2000" r="-26000" b="-8000"/>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46" name="Frame 45">
              <a:extLst>
                <a:ext uri="{FF2B5EF4-FFF2-40B4-BE49-F238E27FC236}">
                  <a16:creationId xmlns:a16="http://schemas.microsoft.com/office/drawing/2014/main" id="{4721C82D-0D9C-4F61-A57F-228362BE345A}"/>
                </a:ext>
              </a:extLst>
            </p:cNvPr>
            <p:cNvSpPr/>
            <p:nvPr/>
          </p:nvSpPr>
          <p:spPr>
            <a:xfrm>
              <a:off x="4216782" y="1976234"/>
              <a:ext cx="1090863" cy="1090863"/>
            </a:xfrm>
            <a:prstGeom prst="frame">
              <a:avLst>
                <a:gd name="adj1" fmla="val 4255"/>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grpSp>
      <p:grpSp>
        <p:nvGrpSpPr>
          <p:cNvPr id="47" name="Group 46">
            <a:extLst>
              <a:ext uri="{FF2B5EF4-FFF2-40B4-BE49-F238E27FC236}">
                <a16:creationId xmlns:a16="http://schemas.microsoft.com/office/drawing/2014/main" id="{5D263DA3-DD54-49EF-9CD4-605BBD47A5CF}"/>
              </a:ext>
            </a:extLst>
          </p:cNvPr>
          <p:cNvGrpSpPr/>
          <p:nvPr/>
        </p:nvGrpSpPr>
        <p:grpSpPr>
          <a:xfrm>
            <a:off x="6429817" y="2195327"/>
            <a:ext cx="2021870" cy="2021868"/>
            <a:chOff x="4216782" y="1976234"/>
            <a:chExt cx="1090863" cy="1090863"/>
          </a:xfrm>
        </p:grpSpPr>
        <p:sp>
          <p:nvSpPr>
            <p:cNvPr id="48" name="Rectangle 47">
              <a:extLst>
                <a:ext uri="{FF2B5EF4-FFF2-40B4-BE49-F238E27FC236}">
                  <a16:creationId xmlns:a16="http://schemas.microsoft.com/office/drawing/2014/main" id="{A906BB33-387E-4560-8C3D-741FC8C28EF2}"/>
                </a:ext>
              </a:extLst>
            </p:cNvPr>
            <p:cNvSpPr/>
            <p:nvPr/>
          </p:nvSpPr>
          <p:spPr>
            <a:xfrm>
              <a:off x="4216782" y="1976234"/>
              <a:ext cx="1090862" cy="1090862"/>
            </a:xfrm>
            <a:prstGeom prst="rect">
              <a:avLst/>
            </a:prstGeom>
            <a:blipFill dpi="0" rotWithShape="1">
              <a:blip r:embed="rId4"/>
              <a:srcRect/>
              <a:stretch>
                <a:fillRect l="4000" t="-13000" r="-13000" b="1000"/>
              </a:stretch>
            </a:blipFill>
            <a:ln>
              <a:noFill/>
            </a:ln>
            <a:effectLst>
              <a:innerShdw blurRad="1143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49" name="Frame 48">
              <a:extLst>
                <a:ext uri="{FF2B5EF4-FFF2-40B4-BE49-F238E27FC236}">
                  <a16:creationId xmlns:a16="http://schemas.microsoft.com/office/drawing/2014/main" id="{AB5C9707-6045-4E8A-8A7D-504EEB947DA7}"/>
                </a:ext>
              </a:extLst>
            </p:cNvPr>
            <p:cNvSpPr/>
            <p:nvPr/>
          </p:nvSpPr>
          <p:spPr>
            <a:xfrm>
              <a:off x="4216782" y="1976234"/>
              <a:ext cx="1090863" cy="1090863"/>
            </a:xfrm>
            <a:prstGeom prst="frame">
              <a:avLst>
                <a:gd name="adj1" fmla="val 4255"/>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grpSp>
      <p:grpSp>
        <p:nvGrpSpPr>
          <p:cNvPr id="50" name="Group 49">
            <a:extLst>
              <a:ext uri="{FF2B5EF4-FFF2-40B4-BE49-F238E27FC236}">
                <a16:creationId xmlns:a16="http://schemas.microsoft.com/office/drawing/2014/main" id="{A9B2EB9D-1CEA-43D3-8D5E-CE08704535EB}"/>
              </a:ext>
            </a:extLst>
          </p:cNvPr>
          <p:cNvGrpSpPr/>
          <p:nvPr/>
        </p:nvGrpSpPr>
        <p:grpSpPr>
          <a:xfrm>
            <a:off x="4794486" y="5357025"/>
            <a:ext cx="2021870" cy="1806387"/>
            <a:chOff x="4216782" y="1976234"/>
            <a:chExt cx="1090863" cy="1090863"/>
          </a:xfrm>
        </p:grpSpPr>
        <p:sp>
          <p:nvSpPr>
            <p:cNvPr id="51" name="Rectangle 50">
              <a:extLst>
                <a:ext uri="{FF2B5EF4-FFF2-40B4-BE49-F238E27FC236}">
                  <a16:creationId xmlns:a16="http://schemas.microsoft.com/office/drawing/2014/main" id="{7DD6D300-475D-4AAF-8AF3-2CBE8B742B16}"/>
                </a:ext>
              </a:extLst>
            </p:cNvPr>
            <p:cNvSpPr/>
            <p:nvPr/>
          </p:nvSpPr>
          <p:spPr>
            <a:xfrm>
              <a:off x="4216782" y="1976234"/>
              <a:ext cx="1090862" cy="1090862"/>
            </a:xfrm>
            <a:prstGeom prst="rect">
              <a:avLst/>
            </a:prstGeom>
            <a:blipFill>
              <a:blip r:embed="rId5"/>
              <a:stretch>
                <a:fillRect l="-9000" r="-26000"/>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52" name="Frame 51">
              <a:extLst>
                <a:ext uri="{FF2B5EF4-FFF2-40B4-BE49-F238E27FC236}">
                  <a16:creationId xmlns:a16="http://schemas.microsoft.com/office/drawing/2014/main" id="{CFA41287-6896-46C6-A34F-AF8CD5A5F5C8}"/>
                </a:ext>
              </a:extLst>
            </p:cNvPr>
            <p:cNvSpPr/>
            <p:nvPr/>
          </p:nvSpPr>
          <p:spPr>
            <a:xfrm>
              <a:off x="4216782" y="1976234"/>
              <a:ext cx="1090863" cy="1090863"/>
            </a:xfrm>
            <a:prstGeom prst="frame">
              <a:avLst>
                <a:gd name="adj1" fmla="val 4255"/>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grpSp>
      <p:grpSp>
        <p:nvGrpSpPr>
          <p:cNvPr id="53" name="Group 52">
            <a:extLst>
              <a:ext uri="{FF2B5EF4-FFF2-40B4-BE49-F238E27FC236}">
                <a16:creationId xmlns:a16="http://schemas.microsoft.com/office/drawing/2014/main" id="{7863C144-CA53-43F8-B0E9-A4B56ED0FBAB}"/>
              </a:ext>
            </a:extLst>
          </p:cNvPr>
          <p:cNvGrpSpPr/>
          <p:nvPr/>
        </p:nvGrpSpPr>
        <p:grpSpPr>
          <a:xfrm>
            <a:off x="1630564" y="3732431"/>
            <a:ext cx="2021870" cy="2021868"/>
            <a:chOff x="4216782" y="1976234"/>
            <a:chExt cx="1090863" cy="1090863"/>
          </a:xfrm>
        </p:grpSpPr>
        <p:sp>
          <p:nvSpPr>
            <p:cNvPr id="54" name="Rectangle 53">
              <a:extLst>
                <a:ext uri="{FF2B5EF4-FFF2-40B4-BE49-F238E27FC236}">
                  <a16:creationId xmlns:a16="http://schemas.microsoft.com/office/drawing/2014/main" id="{7DEB86A4-3F61-45A5-B7AE-4E80FCAFAEBD}"/>
                </a:ext>
              </a:extLst>
            </p:cNvPr>
            <p:cNvSpPr/>
            <p:nvPr/>
          </p:nvSpPr>
          <p:spPr>
            <a:xfrm>
              <a:off x="4216782" y="1976234"/>
              <a:ext cx="1090862" cy="1090862"/>
            </a:xfrm>
            <a:prstGeom prst="rect">
              <a:avLst/>
            </a:prstGeom>
            <a:blipFill dpi="0" rotWithShape="1">
              <a:blip r:embed="rId6"/>
              <a:srcRect/>
              <a:stretch>
                <a:fillRect l="-11000" r="-9000"/>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55" name="Frame 54">
              <a:extLst>
                <a:ext uri="{FF2B5EF4-FFF2-40B4-BE49-F238E27FC236}">
                  <a16:creationId xmlns:a16="http://schemas.microsoft.com/office/drawing/2014/main" id="{7D6E3026-C0B2-44DE-8AF1-7A2D6BA8BDD9}"/>
                </a:ext>
              </a:extLst>
            </p:cNvPr>
            <p:cNvSpPr/>
            <p:nvPr/>
          </p:nvSpPr>
          <p:spPr>
            <a:xfrm>
              <a:off x="4216782" y="1976234"/>
              <a:ext cx="1090863" cy="1090863"/>
            </a:xfrm>
            <a:prstGeom prst="frame">
              <a:avLst>
                <a:gd name="adj1" fmla="val 4255"/>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solidFill>
                  <a:schemeClr val="tx1"/>
                </a:solidFill>
              </a:endParaRPr>
            </a:p>
          </p:txBody>
        </p:sp>
      </p:grpSp>
      <p:sp>
        <p:nvSpPr>
          <p:cNvPr id="57" name="TextBox 56">
            <a:extLst>
              <a:ext uri="{FF2B5EF4-FFF2-40B4-BE49-F238E27FC236}">
                <a16:creationId xmlns:a16="http://schemas.microsoft.com/office/drawing/2014/main" id="{0E03C463-BB6F-487C-89F1-D40A96B4C3EC}"/>
              </a:ext>
            </a:extLst>
          </p:cNvPr>
          <p:cNvSpPr txBox="1"/>
          <p:nvPr/>
        </p:nvSpPr>
        <p:spPr>
          <a:xfrm>
            <a:off x="5326517" y="1229628"/>
            <a:ext cx="2795246" cy="1040285"/>
          </a:xfrm>
          <a:prstGeom prst="rect">
            <a:avLst/>
          </a:prstGeom>
          <a:noFill/>
        </p:spPr>
        <p:txBody>
          <a:bodyPr wrap="square" rtlCol="0">
            <a:spAutoFit/>
          </a:bodyPr>
          <a:lstStyle/>
          <a:p>
            <a:pPr algn="just"/>
            <a:r>
              <a:rPr lang="en-IN" sz="3080" b="1" dirty="0">
                <a:solidFill>
                  <a:srgbClr val="002060"/>
                </a:solidFill>
                <a:latin typeface="Agency FB" panose="020B0503020202020204" pitchFamily="34" charset="0"/>
              </a:rPr>
              <a:t>STRATEGIC MISSIONS</a:t>
            </a:r>
          </a:p>
        </p:txBody>
      </p:sp>
      <p:sp>
        <p:nvSpPr>
          <p:cNvPr id="60" name="TextBox 59">
            <a:extLst>
              <a:ext uri="{FF2B5EF4-FFF2-40B4-BE49-F238E27FC236}">
                <a16:creationId xmlns:a16="http://schemas.microsoft.com/office/drawing/2014/main" id="{8DA274EC-AD8F-4747-AFF4-3F18DA628D30}"/>
              </a:ext>
            </a:extLst>
          </p:cNvPr>
          <p:cNvSpPr txBox="1"/>
          <p:nvPr/>
        </p:nvSpPr>
        <p:spPr>
          <a:xfrm>
            <a:off x="2783716" y="6063389"/>
            <a:ext cx="2795246" cy="1040285"/>
          </a:xfrm>
          <a:prstGeom prst="rect">
            <a:avLst/>
          </a:prstGeom>
          <a:noFill/>
        </p:spPr>
        <p:txBody>
          <a:bodyPr wrap="square" rtlCol="0">
            <a:spAutoFit/>
          </a:bodyPr>
          <a:lstStyle/>
          <a:p>
            <a:pPr algn="just"/>
            <a:r>
              <a:rPr lang="en-IN" sz="3080" b="1" dirty="0">
                <a:solidFill>
                  <a:schemeClr val="accent3">
                    <a:lumMod val="75000"/>
                  </a:schemeClr>
                </a:solidFill>
                <a:latin typeface="Agency FB" panose="020B0503020202020204" pitchFamily="34" charset="0"/>
              </a:rPr>
              <a:t>BUSINESS EXCELLENCE</a:t>
            </a:r>
          </a:p>
        </p:txBody>
      </p:sp>
      <p:sp>
        <p:nvSpPr>
          <p:cNvPr id="63" name="TextBox 62">
            <a:extLst>
              <a:ext uri="{FF2B5EF4-FFF2-40B4-BE49-F238E27FC236}">
                <a16:creationId xmlns:a16="http://schemas.microsoft.com/office/drawing/2014/main" id="{BB0926EE-95A0-4AB5-80ED-1525CC286718}"/>
              </a:ext>
            </a:extLst>
          </p:cNvPr>
          <p:cNvSpPr txBox="1"/>
          <p:nvPr/>
        </p:nvSpPr>
        <p:spPr>
          <a:xfrm>
            <a:off x="8229600" y="4249196"/>
            <a:ext cx="2795246" cy="1040285"/>
          </a:xfrm>
          <a:prstGeom prst="rect">
            <a:avLst/>
          </a:prstGeom>
          <a:noFill/>
        </p:spPr>
        <p:txBody>
          <a:bodyPr wrap="square" rtlCol="0">
            <a:spAutoFit/>
          </a:bodyPr>
          <a:lstStyle/>
          <a:p>
            <a:pPr algn="just"/>
            <a:r>
              <a:rPr lang="en-IN" sz="3080" b="1" dirty="0">
                <a:solidFill>
                  <a:srgbClr val="0070C0"/>
                </a:solidFill>
                <a:latin typeface="Agency FB" panose="020B0503020202020204" pitchFamily="34" charset="0"/>
              </a:rPr>
              <a:t>ELECTRONIC WARFARE</a:t>
            </a:r>
          </a:p>
        </p:txBody>
      </p:sp>
      <p:sp>
        <p:nvSpPr>
          <p:cNvPr id="66" name="TextBox 65">
            <a:extLst>
              <a:ext uri="{FF2B5EF4-FFF2-40B4-BE49-F238E27FC236}">
                <a16:creationId xmlns:a16="http://schemas.microsoft.com/office/drawing/2014/main" id="{68A7C880-B960-4DE6-A79A-3C84CA16F95F}"/>
              </a:ext>
            </a:extLst>
          </p:cNvPr>
          <p:cNvSpPr txBox="1"/>
          <p:nvPr/>
        </p:nvSpPr>
        <p:spPr>
          <a:xfrm>
            <a:off x="59018" y="3091115"/>
            <a:ext cx="2795246" cy="1040285"/>
          </a:xfrm>
          <a:prstGeom prst="rect">
            <a:avLst/>
          </a:prstGeom>
          <a:noFill/>
        </p:spPr>
        <p:txBody>
          <a:bodyPr wrap="square" rtlCol="0">
            <a:spAutoFit/>
          </a:bodyPr>
          <a:lstStyle/>
          <a:p>
            <a:r>
              <a:rPr lang="en-IN" sz="3080" b="1" dirty="0">
                <a:solidFill>
                  <a:schemeClr val="accent5"/>
                </a:solidFill>
                <a:latin typeface="Agency FB" panose="020B0503020202020204" pitchFamily="34" charset="0"/>
              </a:rPr>
              <a:t>EXPEDITIONARY WARFARE</a:t>
            </a:r>
          </a:p>
        </p:txBody>
      </p:sp>
      <p:sp>
        <p:nvSpPr>
          <p:cNvPr id="72" name="Rectangle 71">
            <a:extLst>
              <a:ext uri="{FF2B5EF4-FFF2-40B4-BE49-F238E27FC236}">
                <a16:creationId xmlns:a16="http://schemas.microsoft.com/office/drawing/2014/main" id="{7B42588A-5D5B-4279-AC4A-83C4FD84D937}"/>
              </a:ext>
            </a:extLst>
          </p:cNvPr>
          <p:cNvSpPr/>
          <p:nvPr/>
        </p:nvSpPr>
        <p:spPr>
          <a:xfrm>
            <a:off x="4185898" y="2423583"/>
            <a:ext cx="144846" cy="390418"/>
          </a:xfrm>
          <a:prstGeom prst="rect">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IN" sz="2200">
              <a:solidFill>
                <a:schemeClr val="tx1"/>
              </a:solidFill>
            </a:endParaRPr>
          </a:p>
        </p:txBody>
      </p:sp>
      <p:sp>
        <p:nvSpPr>
          <p:cNvPr id="73" name="Rectangle 72">
            <a:extLst>
              <a:ext uri="{FF2B5EF4-FFF2-40B4-BE49-F238E27FC236}">
                <a16:creationId xmlns:a16="http://schemas.microsoft.com/office/drawing/2014/main" id="{724D7AF1-75D8-4B4B-94F7-8CF54300D248}"/>
              </a:ext>
            </a:extLst>
          </p:cNvPr>
          <p:cNvSpPr/>
          <p:nvPr/>
        </p:nvSpPr>
        <p:spPr>
          <a:xfrm>
            <a:off x="5732996" y="5159247"/>
            <a:ext cx="144846" cy="390418"/>
          </a:xfrm>
          <a:prstGeom prst="rect">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IN" sz="2200">
              <a:solidFill>
                <a:schemeClr val="tx1"/>
              </a:solidFill>
            </a:endParaRPr>
          </a:p>
        </p:txBody>
      </p:sp>
      <p:sp>
        <p:nvSpPr>
          <p:cNvPr id="74" name="Rectangle 73">
            <a:extLst>
              <a:ext uri="{FF2B5EF4-FFF2-40B4-BE49-F238E27FC236}">
                <a16:creationId xmlns:a16="http://schemas.microsoft.com/office/drawing/2014/main" id="{DE50D77D-585E-4DF2-998A-D95348153D19}"/>
              </a:ext>
            </a:extLst>
          </p:cNvPr>
          <p:cNvSpPr/>
          <p:nvPr/>
        </p:nvSpPr>
        <p:spPr>
          <a:xfrm rot="16200000">
            <a:off x="6357392" y="3001971"/>
            <a:ext cx="144846" cy="390418"/>
          </a:xfrm>
          <a:prstGeom prst="rect">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IN" sz="2200">
              <a:solidFill>
                <a:schemeClr val="tx1"/>
              </a:solidFill>
            </a:endParaRPr>
          </a:p>
        </p:txBody>
      </p:sp>
      <p:sp>
        <p:nvSpPr>
          <p:cNvPr id="75" name="Rectangle 74">
            <a:extLst>
              <a:ext uri="{FF2B5EF4-FFF2-40B4-BE49-F238E27FC236}">
                <a16:creationId xmlns:a16="http://schemas.microsoft.com/office/drawing/2014/main" id="{A24B895A-1A90-424D-8783-CDADAB8B2B6F}"/>
              </a:ext>
            </a:extLst>
          </p:cNvPr>
          <p:cNvSpPr/>
          <p:nvPr/>
        </p:nvSpPr>
        <p:spPr>
          <a:xfrm rot="16200000">
            <a:off x="3580010" y="4548155"/>
            <a:ext cx="144846" cy="390418"/>
          </a:xfrm>
          <a:prstGeom prst="rect">
            <a:avLst/>
          </a:prstGeom>
          <a:gradFill flip="none" rotWithShape="1">
            <a:gsLst>
              <a:gs pos="79000">
                <a:schemeClr val="bg1"/>
              </a:gs>
              <a:gs pos="19000">
                <a:schemeClr val="bg1">
                  <a:lumMod val="85000"/>
                </a:schemeClr>
              </a:gs>
              <a:gs pos="96000">
                <a:schemeClr val="bg1">
                  <a:lumMod val="65000"/>
                </a:schemeClr>
              </a:gs>
              <a:gs pos="12600">
                <a:schemeClr val="bg1">
                  <a:lumMod val="65000"/>
                </a:schemeClr>
              </a:gs>
              <a:gs pos="0">
                <a:schemeClr val="bg1"/>
              </a:gs>
              <a:gs pos="100000">
                <a:schemeClr val="bg1"/>
              </a:gs>
            </a:gsLst>
            <a:lin ang="54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IN" sz="2200">
              <a:solidFill>
                <a:schemeClr val="tx1"/>
              </a:solidFill>
            </a:endParaRPr>
          </a:p>
        </p:txBody>
      </p:sp>
      <p:sp>
        <p:nvSpPr>
          <p:cNvPr id="76" name="Rectangle 75">
            <a:extLst>
              <a:ext uri="{FF2B5EF4-FFF2-40B4-BE49-F238E27FC236}">
                <a16:creationId xmlns:a16="http://schemas.microsoft.com/office/drawing/2014/main" id="{AE909144-6EC1-4179-B70C-9E3D90BE476E}"/>
              </a:ext>
            </a:extLst>
          </p:cNvPr>
          <p:cNvSpPr/>
          <p:nvPr/>
        </p:nvSpPr>
        <p:spPr>
          <a:xfrm>
            <a:off x="4843125" y="3776443"/>
            <a:ext cx="396000" cy="396000"/>
          </a:xfrm>
          <a:prstGeom prst="rect">
            <a:avLst/>
          </a:prstGeom>
          <a:gradFill flip="none" rotWithShape="1">
            <a:gsLst>
              <a:gs pos="79000">
                <a:schemeClr val="bg1"/>
              </a:gs>
              <a:gs pos="19000">
                <a:schemeClr val="bg1">
                  <a:lumMod val="85000"/>
                </a:schemeClr>
              </a:gs>
              <a:gs pos="96000">
                <a:schemeClr val="bg1">
                  <a:lumMod val="65000"/>
                </a:schemeClr>
              </a:gs>
              <a:gs pos="0">
                <a:schemeClr val="bg1">
                  <a:lumMod val="75000"/>
                </a:schemeClr>
              </a:gs>
              <a:gs pos="100000">
                <a:schemeClr val="bg1"/>
              </a:gs>
            </a:gsLst>
            <a:lin ang="2700000" scaled="1"/>
            <a:tileRect/>
          </a:gradFill>
          <a:ln>
            <a:noFill/>
          </a:ln>
          <a:effectLst>
            <a:outerShdw blurRad="190500" sx="104000" sy="1040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IN" sz="2200">
              <a:solidFill>
                <a:schemeClr val="tx1"/>
              </a:solidFill>
            </a:endParaRPr>
          </a:p>
        </p:txBody>
      </p:sp>
      <p:sp>
        <p:nvSpPr>
          <p:cNvPr id="77" name="Freeform: Shape 54">
            <a:extLst>
              <a:ext uri="{FF2B5EF4-FFF2-40B4-BE49-F238E27FC236}">
                <a16:creationId xmlns:a16="http://schemas.microsoft.com/office/drawing/2014/main" id="{12F2137B-0A84-41AE-98C7-300F17A0A14D}"/>
              </a:ext>
            </a:extLst>
          </p:cNvPr>
          <p:cNvSpPr/>
          <p:nvPr/>
        </p:nvSpPr>
        <p:spPr>
          <a:xfrm>
            <a:off x="4016377" y="576729"/>
            <a:ext cx="1237394" cy="2023560"/>
          </a:xfrm>
          <a:custGeom>
            <a:avLst/>
            <a:gdLst>
              <a:gd name="connsiteX0" fmla="*/ 0 w 1124904"/>
              <a:gd name="connsiteY0" fmla="*/ 0 h 1839600"/>
              <a:gd name="connsiteX1" fmla="*/ 1124904 w 1124904"/>
              <a:gd name="connsiteY1" fmla="*/ 0 h 1839600"/>
              <a:gd name="connsiteX2" fmla="*/ 1124904 w 1124904"/>
              <a:gd name="connsiteY2" fmla="*/ 1839600 h 1839600"/>
              <a:gd name="connsiteX3" fmla="*/ 603388 w 1124904"/>
              <a:gd name="connsiteY3" fmla="*/ 1839600 h 1839600"/>
            </a:gdLst>
            <a:ahLst/>
            <a:cxnLst>
              <a:cxn ang="0">
                <a:pos x="connsiteX0" y="connsiteY0"/>
              </a:cxn>
              <a:cxn ang="0">
                <a:pos x="connsiteX1" y="connsiteY1"/>
              </a:cxn>
              <a:cxn ang="0">
                <a:pos x="connsiteX2" y="connsiteY2"/>
              </a:cxn>
              <a:cxn ang="0">
                <a:pos x="connsiteX3" y="connsiteY3"/>
              </a:cxn>
            </a:cxnLst>
            <a:rect l="l" t="t" r="r" b="b"/>
            <a:pathLst>
              <a:path w="1124904" h="1839600">
                <a:moveTo>
                  <a:pt x="0" y="0"/>
                </a:moveTo>
                <a:lnTo>
                  <a:pt x="1124904" y="0"/>
                </a:lnTo>
                <a:lnTo>
                  <a:pt x="1124904" y="1839600"/>
                </a:lnTo>
                <a:lnTo>
                  <a:pt x="603388" y="1839600"/>
                </a:lnTo>
                <a:close/>
              </a:path>
            </a:pathLst>
          </a:custGeom>
          <a:gradFill flip="none" rotWithShape="1">
            <a:gsLst>
              <a:gs pos="0">
                <a:schemeClr val="bg1">
                  <a:alpha val="42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78" name="Freeform: Shape 55">
            <a:extLst>
              <a:ext uri="{FF2B5EF4-FFF2-40B4-BE49-F238E27FC236}">
                <a16:creationId xmlns:a16="http://schemas.microsoft.com/office/drawing/2014/main" id="{5D6069B1-CE79-46EE-9414-38281C25CB68}"/>
              </a:ext>
            </a:extLst>
          </p:cNvPr>
          <p:cNvSpPr/>
          <p:nvPr/>
        </p:nvSpPr>
        <p:spPr>
          <a:xfrm>
            <a:off x="7204117" y="2193634"/>
            <a:ext cx="1237394" cy="2023560"/>
          </a:xfrm>
          <a:custGeom>
            <a:avLst/>
            <a:gdLst>
              <a:gd name="connsiteX0" fmla="*/ 0 w 1124904"/>
              <a:gd name="connsiteY0" fmla="*/ 0 h 1839600"/>
              <a:gd name="connsiteX1" fmla="*/ 1124904 w 1124904"/>
              <a:gd name="connsiteY1" fmla="*/ 0 h 1839600"/>
              <a:gd name="connsiteX2" fmla="*/ 1124904 w 1124904"/>
              <a:gd name="connsiteY2" fmla="*/ 1839600 h 1839600"/>
              <a:gd name="connsiteX3" fmla="*/ 603388 w 1124904"/>
              <a:gd name="connsiteY3" fmla="*/ 1839600 h 1839600"/>
            </a:gdLst>
            <a:ahLst/>
            <a:cxnLst>
              <a:cxn ang="0">
                <a:pos x="connsiteX0" y="connsiteY0"/>
              </a:cxn>
              <a:cxn ang="0">
                <a:pos x="connsiteX1" y="connsiteY1"/>
              </a:cxn>
              <a:cxn ang="0">
                <a:pos x="connsiteX2" y="connsiteY2"/>
              </a:cxn>
              <a:cxn ang="0">
                <a:pos x="connsiteX3" y="connsiteY3"/>
              </a:cxn>
            </a:cxnLst>
            <a:rect l="l" t="t" r="r" b="b"/>
            <a:pathLst>
              <a:path w="1124904" h="1839600">
                <a:moveTo>
                  <a:pt x="0" y="0"/>
                </a:moveTo>
                <a:lnTo>
                  <a:pt x="1124904" y="0"/>
                </a:lnTo>
                <a:lnTo>
                  <a:pt x="1124904" y="1839600"/>
                </a:lnTo>
                <a:lnTo>
                  <a:pt x="603388" y="1839600"/>
                </a:lnTo>
                <a:close/>
              </a:path>
            </a:pathLst>
          </a:custGeom>
          <a:gradFill flip="none" rotWithShape="1">
            <a:gsLst>
              <a:gs pos="0">
                <a:schemeClr val="bg1">
                  <a:alpha val="42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79" name="Freeform: Shape 56">
            <a:extLst>
              <a:ext uri="{FF2B5EF4-FFF2-40B4-BE49-F238E27FC236}">
                <a16:creationId xmlns:a16="http://schemas.microsoft.com/office/drawing/2014/main" id="{A070E486-985E-4EDF-86C3-CC1150D552FA}"/>
              </a:ext>
            </a:extLst>
          </p:cNvPr>
          <p:cNvSpPr/>
          <p:nvPr/>
        </p:nvSpPr>
        <p:spPr>
          <a:xfrm>
            <a:off x="2399011" y="3732429"/>
            <a:ext cx="1237394" cy="2023560"/>
          </a:xfrm>
          <a:custGeom>
            <a:avLst/>
            <a:gdLst>
              <a:gd name="connsiteX0" fmla="*/ 0 w 1124904"/>
              <a:gd name="connsiteY0" fmla="*/ 0 h 1839600"/>
              <a:gd name="connsiteX1" fmla="*/ 1124904 w 1124904"/>
              <a:gd name="connsiteY1" fmla="*/ 0 h 1839600"/>
              <a:gd name="connsiteX2" fmla="*/ 1124904 w 1124904"/>
              <a:gd name="connsiteY2" fmla="*/ 1839600 h 1839600"/>
              <a:gd name="connsiteX3" fmla="*/ 603388 w 1124904"/>
              <a:gd name="connsiteY3" fmla="*/ 1839600 h 1839600"/>
            </a:gdLst>
            <a:ahLst/>
            <a:cxnLst>
              <a:cxn ang="0">
                <a:pos x="connsiteX0" y="connsiteY0"/>
              </a:cxn>
              <a:cxn ang="0">
                <a:pos x="connsiteX1" y="connsiteY1"/>
              </a:cxn>
              <a:cxn ang="0">
                <a:pos x="connsiteX2" y="connsiteY2"/>
              </a:cxn>
              <a:cxn ang="0">
                <a:pos x="connsiteX3" y="connsiteY3"/>
              </a:cxn>
            </a:cxnLst>
            <a:rect l="l" t="t" r="r" b="b"/>
            <a:pathLst>
              <a:path w="1124904" h="1839600">
                <a:moveTo>
                  <a:pt x="0" y="0"/>
                </a:moveTo>
                <a:lnTo>
                  <a:pt x="1124904" y="0"/>
                </a:lnTo>
                <a:lnTo>
                  <a:pt x="1124904" y="1839600"/>
                </a:lnTo>
                <a:lnTo>
                  <a:pt x="603388" y="1839600"/>
                </a:lnTo>
                <a:close/>
              </a:path>
            </a:pathLst>
          </a:custGeom>
          <a:gradFill flip="none" rotWithShape="1">
            <a:gsLst>
              <a:gs pos="0">
                <a:schemeClr val="bg1">
                  <a:alpha val="42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80" name="Freeform: Shape 57">
            <a:extLst>
              <a:ext uri="{FF2B5EF4-FFF2-40B4-BE49-F238E27FC236}">
                <a16:creationId xmlns:a16="http://schemas.microsoft.com/office/drawing/2014/main" id="{BB74960A-F9B2-457C-84D0-A38F18926C19}"/>
              </a:ext>
            </a:extLst>
          </p:cNvPr>
          <p:cNvSpPr/>
          <p:nvPr/>
        </p:nvSpPr>
        <p:spPr>
          <a:xfrm>
            <a:off x="5584597" y="5355333"/>
            <a:ext cx="1237394" cy="2023560"/>
          </a:xfrm>
          <a:custGeom>
            <a:avLst/>
            <a:gdLst>
              <a:gd name="connsiteX0" fmla="*/ 0 w 1124904"/>
              <a:gd name="connsiteY0" fmla="*/ 0 h 1839600"/>
              <a:gd name="connsiteX1" fmla="*/ 1124904 w 1124904"/>
              <a:gd name="connsiteY1" fmla="*/ 0 h 1839600"/>
              <a:gd name="connsiteX2" fmla="*/ 1124904 w 1124904"/>
              <a:gd name="connsiteY2" fmla="*/ 1839600 h 1839600"/>
              <a:gd name="connsiteX3" fmla="*/ 603388 w 1124904"/>
              <a:gd name="connsiteY3" fmla="*/ 1839600 h 1839600"/>
            </a:gdLst>
            <a:ahLst/>
            <a:cxnLst>
              <a:cxn ang="0">
                <a:pos x="connsiteX0" y="connsiteY0"/>
              </a:cxn>
              <a:cxn ang="0">
                <a:pos x="connsiteX1" y="connsiteY1"/>
              </a:cxn>
              <a:cxn ang="0">
                <a:pos x="connsiteX2" y="connsiteY2"/>
              </a:cxn>
              <a:cxn ang="0">
                <a:pos x="connsiteX3" y="connsiteY3"/>
              </a:cxn>
            </a:cxnLst>
            <a:rect l="l" t="t" r="r" b="b"/>
            <a:pathLst>
              <a:path w="1124904" h="1839600">
                <a:moveTo>
                  <a:pt x="0" y="0"/>
                </a:moveTo>
                <a:lnTo>
                  <a:pt x="1124904" y="0"/>
                </a:lnTo>
                <a:lnTo>
                  <a:pt x="1124904" y="1839600"/>
                </a:lnTo>
                <a:lnTo>
                  <a:pt x="603388" y="1839600"/>
                </a:lnTo>
                <a:close/>
              </a:path>
            </a:pathLst>
          </a:custGeom>
          <a:gradFill flip="none" rotWithShape="1">
            <a:gsLst>
              <a:gs pos="0">
                <a:schemeClr val="bg1">
                  <a:alpha val="42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a:p>
        </p:txBody>
      </p:sp>
      <p:sp>
        <p:nvSpPr>
          <p:cNvPr id="61" name="TextBox 60">
            <a:extLst>
              <a:ext uri="{FF2B5EF4-FFF2-40B4-BE49-F238E27FC236}">
                <a16:creationId xmlns:a16="http://schemas.microsoft.com/office/drawing/2014/main" id="{8DA274EC-AD8F-4747-AFF4-3F18DA628D30}"/>
              </a:ext>
            </a:extLst>
          </p:cNvPr>
          <p:cNvSpPr txBox="1"/>
          <p:nvPr/>
        </p:nvSpPr>
        <p:spPr>
          <a:xfrm>
            <a:off x="4891969" y="5506602"/>
            <a:ext cx="1537846" cy="498598"/>
          </a:xfrm>
          <a:prstGeom prst="rect">
            <a:avLst/>
          </a:prstGeom>
        </p:spPr>
        <p:txBody>
          <a:bodyPr wrap="square" rtlCol="0">
            <a:spAutoFit/>
          </a:bodyPr>
          <a:lstStyle>
            <a:defPPr>
              <a:defRPr lang="en-US"/>
            </a:defPPr>
            <a:lvl1pPr>
              <a:defRPr sz="1100" i="1">
                <a:solidFill>
                  <a:srgbClr val="004151"/>
                </a:solidFill>
                <a:latin typeface="Myanmar Text" panose="020B0502040204020203" pitchFamily="34" charset="0"/>
                <a:ea typeface="Ebrima" panose="02000000000000000000" pitchFamily="2" charset="0"/>
                <a:cs typeface="Myanmar Text" panose="020B0502040204020203" pitchFamily="34" charset="0"/>
              </a:defRPr>
            </a:lvl1pPr>
          </a:lstStyle>
          <a:p>
            <a:r>
              <a:rPr lang="en-IN" sz="1320" b="1" dirty="0">
                <a:solidFill>
                  <a:srgbClr val="003366"/>
                </a:solidFill>
                <a:latin typeface="Segoe UI Black" panose="020B0A02040204020203" pitchFamily="34" charset="0"/>
                <a:ea typeface="Segoe UI Black" panose="020B0A02040204020203" pitchFamily="34" charset="0"/>
                <a:cs typeface="Segoe UI Semibold" panose="020B0702040204020203" pitchFamily="34" charset="0"/>
              </a:rPr>
              <a:t>MISSION SUCCESS</a:t>
            </a:r>
          </a:p>
        </p:txBody>
      </p:sp>
      <p:sp>
        <p:nvSpPr>
          <p:cNvPr id="62" name="TextBox 61">
            <a:extLst>
              <a:ext uri="{FF2B5EF4-FFF2-40B4-BE49-F238E27FC236}">
                <a16:creationId xmlns:a16="http://schemas.microsoft.com/office/drawing/2014/main" id="{8DA274EC-AD8F-4747-AFF4-3F18DA628D30}"/>
              </a:ext>
            </a:extLst>
          </p:cNvPr>
          <p:cNvSpPr txBox="1"/>
          <p:nvPr/>
        </p:nvSpPr>
        <p:spPr>
          <a:xfrm>
            <a:off x="6411780" y="2295025"/>
            <a:ext cx="2057941" cy="464743"/>
          </a:xfrm>
          <a:prstGeom prst="rect">
            <a:avLst/>
          </a:prstGeom>
        </p:spPr>
        <p:txBody>
          <a:bodyPr wrap="square" rtlCol="0">
            <a:spAutoFit/>
          </a:bodyPr>
          <a:lstStyle/>
          <a:p>
            <a:pPr algn="ctr"/>
            <a:r>
              <a:rPr lang="en-IN" sz="1100" i="1" dirty="0">
                <a:solidFill>
                  <a:srgbClr val="003366"/>
                </a:solidFill>
                <a:latin typeface="Segoe UI Semibold" panose="020B0702040204020203" pitchFamily="34" charset="0"/>
                <a:ea typeface="Ebrima" panose="02000000000000000000" pitchFamily="2" charset="0"/>
                <a:cs typeface="Segoe UI Semibold" panose="020B0702040204020203" pitchFamily="34" charset="0"/>
              </a:rPr>
              <a:t>CONTROL THE SPECTRUM </a:t>
            </a:r>
          </a:p>
          <a:p>
            <a:pPr algn="ctr"/>
            <a:r>
              <a:rPr lang="en-IN" sz="1320" b="1" i="1" dirty="0">
                <a:solidFill>
                  <a:srgbClr val="003366"/>
                </a:solidFill>
                <a:latin typeface="Segoe UI Black" panose="020B0A02040204020203" pitchFamily="34" charset="0"/>
                <a:ea typeface="Segoe UI Black" panose="020B0A02040204020203" pitchFamily="34" charset="0"/>
                <a:cs typeface="Segoe UI Semibold" panose="020B0702040204020203" pitchFamily="34" charset="0"/>
              </a:rPr>
              <a:t>CONTROL THE FIGHT</a:t>
            </a:r>
          </a:p>
        </p:txBody>
      </p:sp>
      <p:sp>
        <p:nvSpPr>
          <p:cNvPr id="64" name="TextBox 63">
            <a:extLst>
              <a:ext uri="{FF2B5EF4-FFF2-40B4-BE49-F238E27FC236}">
                <a16:creationId xmlns:a16="http://schemas.microsoft.com/office/drawing/2014/main" id="{8DA274EC-AD8F-4747-AFF4-3F18DA628D30}"/>
              </a:ext>
            </a:extLst>
          </p:cNvPr>
          <p:cNvSpPr txBox="1"/>
          <p:nvPr/>
        </p:nvSpPr>
        <p:spPr>
          <a:xfrm>
            <a:off x="1624178" y="3829696"/>
            <a:ext cx="1933737" cy="430887"/>
          </a:xfrm>
          <a:prstGeom prst="rect">
            <a:avLst/>
          </a:prstGeom>
        </p:spPr>
        <p:txBody>
          <a:bodyPr wrap="square" rtlCol="0">
            <a:spAutoFit/>
          </a:bodyPr>
          <a:lstStyle/>
          <a:p>
            <a:pPr algn="ctr"/>
            <a:r>
              <a:rPr lang="en-IN" sz="990" i="1" dirty="0">
                <a:solidFill>
                  <a:schemeClr val="bg1"/>
                </a:solidFill>
                <a:latin typeface="Segoe UI Semibold" panose="020B0702040204020203" pitchFamily="34" charset="0"/>
                <a:ea typeface="Ebrima" panose="02000000000000000000" pitchFamily="2" charset="0"/>
                <a:cs typeface="Segoe UI Semibold" panose="020B0702040204020203" pitchFamily="34" charset="0"/>
              </a:rPr>
              <a:t>RAPID RESPONSE</a:t>
            </a:r>
          </a:p>
          <a:p>
            <a:pPr algn="ctr"/>
            <a:r>
              <a:rPr lang="en-IN" sz="1210" b="1" i="1" dirty="0">
                <a:solidFill>
                  <a:schemeClr val="bg1"/>
                </a:solidFill>
                <a:latin typeface="Segoe UI Black" panose="020B0A02040204020203" pitchFamily="34" charset="0"/>
                <a:ea typeface="Segoe UI Black" panose="020B0A02040204020203" pitchFamily="34" charset="0"/>
                <a:cs typeface="Segoe UI Semibold" panose="020B0702040204020203" pitchFamily="34" charset="0"/>
              </a:rPr>
              <a:t>PROVEN SOLUTIONS</a:t>
            </a:r>
          </a:p>
        </p:txBody>
      </p:sp>
      <p:grpSp>
        <p:nvGrpSpPr>
          <p:cNvPr id="2" name="Group 1"/>
          <p:cNvGrpSpPr/>
          <p:nvPr/>
        </p:nvGrpSpPr>
        <p:grpSpPr>
          <a:xfrm>
            <a:off x="2641498" y="820604"/>
            <a:ext cx="2474138" cy="619897"/>
            <a:chOff x="760594" y="1656669"/>
            <a:chExt cx="2249216" cy="563543"/>
          </a:xfrm>
        </p:grpSpPr>
        <p:sp>
          <p:nvSpPr>
            <p:cNvPr id="65" name="TextBox 64">
              <a:extLst>
                <a:ext uri="{FF2B5EF4-FFF2-40B4-BE49-F238E27FC236}">
                  <a16:creationId xmlns:a16="http://schemas.microsoft.com/office/drawing/2014/main" id="{8DA274EC-AD8F-4747-AFF4-3F18DA628D30}"/>
                </a:ext>
              </a:extLst>
            </p:cNvPr>
            <p:cNvSpPr txBox="1"/>
            <p:nvPr/>
          </p:nvSpPr>
          <p:spPr>
            <a:xfrm>
              <a:off x="760594" y="1656669"/>
              <a:ext cx="1870855" cy="245522"/>
            </a:xfrm>
            <a:prstGeom prst="rect">
              <a:avLst/>
            </a:prstGeom>
          </p:spPr>
          <p:txBody>
            <a:bodyPr wrap="square" rtlCol="0">
              <a:spAutoFit/>
            </a:bodyPr>
            <a:lstStyle/>
            <a:p>
              <a:pPr algn="ctr"/>
              <a:r>
                <a:rPr lang="en-IN" sz="1155" i="1" dirty="0">
                  <a:solidFill>
                    <a:schemeClr val="bg1"/>
                  </a:solidFill>
                  <a:latin typeface="Segoe UI Semibold" panose="020B0702040204020203" pitchFamily="34" charset="0"/>
                  <a:ea typeface="Ebrima" panose="02000000000000000000" pitchFamily="2" charset="0"/>
                  <a:cs typeface="Segoe UI Semibold" panose="020B0702040204020203" pitchFamily="34" charset="0"/>
                </a:rPr>
                <a:t>DETER</a:t>
              </a:r>
            </a:p>
          </p:txBody>
        </p:sp>
        <p:sp>
          <p:nvSpPr>
            <p:cNvPr id="67" name="TextBox 66">
              <a:extLst>
                <a:ext uri="{FF2B5EF4-FFF2-40B4-BE49-F238E27FC236}">
                  <a16:creationId xmlns:a16="http://schemas.microsoft.com/office/drawing/2014/main" id="{8DA274EC-AD8F-4747-AFF4-3F18DA628D30}"/>
                </a:ext>
              </a:extLst>
            </p:cNvPr>
            <p:cNvSpPr txBox="1"/>
            <p:nvPr/>
          </p:nvSpPr>
          <p:spPr>
            <a:xfrm>
              <a:off x="910743" y="1798659"/>
              <a:ext cx="1870855" cy="245522"/>
            </a:xfrm>
            <a:prstGeom prst="rect">
              <a:avLst/>
            </a:prstGeom>
          </p:spPr>
          <p:txBody>
            <a:bodyPr wrap="square" rtlCol="0">
              <a:spAutoFit/>
            </a:bodyPr>
            <a:lstStyle/>
            <a:p>
              <a:pPr algn="ctr"/>
              <a:r>
                <a:rPr lang="en-IN" sz="1155" i="1" dirty="0">
                  <a:solidFill>
                    <a:schemeClr val="bg1"/>
                  </a:solidFill>
                  <a:latin typeface="Segoe UI Semibold" panose="020B0702040204020203" pitchFamily="34" charset="0"/>
                  <a:ea typeface="Ebrima" panose="02000000000000000000" pitchFamily="2" charset="0"/>
                  <a:cs typeface="Segoe UI Semibold" panose="020B0702040204020203" pitchFamily="34" charset="0"/>
                </a:rPr>
                <a:t>DEFEND</a:t>
              </a:r>
            </a:p>
          </p:txBody>
        </p:sp>
        <p:sp>
          <p:nvSpPr>
            <p:cNvPr id="68" name="TextBox 67">
              <a:extLst>
                <a:ext uri="{FF2B5EF4-FFF2-40B4-BE49-F238E27FC236}">
                  <a16:creationId xmlns:a16="http://schemas.microsoft.com/office/drawing/2014/main" id="{8DA274EC-AD8F-4747-AFF4-3F18DA628D30}"/>
                </a:ext>
              </a:extLst>
            </p:cNvPr>
            <p:cNvSpPr txBox="1"/>
            <p:nvPr/>
          </p:nvSpPr>
          <p:spPr>
            <a:xfrm>
              <a:off x="1138955" y="1920829"/>
              <a:ext cx="1870855" cy="299383"/>
            </a:xfrm>
            <a:prstGeom prst="rect">
              <a:avLst/>
            </a:prstGeom>
          </p:spPr>
          <p:txBody>
            <a:bodyPr wrap="square" rtlCol="0">
              <a:spAutoFit/>
            </a:bodyPr>
            <a:lstStyle/>
            <a:p>
              <a:pPr algn="ctr"/>
              <a:r>
                <a:rPr lang="en-IN" sz="1540" b="1" i="1" dirty="0">
                  <a:solidFill>
                    <a:schemeClr val="bg1"/>
                  </a:solidFill>
                  <a:latin typeface="Segoe UI Black" panose="020B0A02040204020203" pitchFamily="34" charset="0"/>
                  <a:ea typeface="Segoe UI Black" panose="020B0A02040204020203" pitchFamily="34" charset="0"/>
                  <a:cs typeface="Segoe UI Semibold" panose="020B0702040204020203" pitchFamily="34" charset="0"/>
                </a:rPr>
                <a:t>DEFEAT</a:t>
              </a:r>
            </a:p>
          </p:txBody>
        </p:sp>
      </p:grpSp>
    </p:spTree>
    <p:extLst>
      <p:ext uri="{BB962C8B-B14F-4D97-AF65-F5344CB8AC3E}">
        <p14:creationId xmlns:p14="http://schemas.microsoft.com/office/powerpoint/2010/main" val="3083473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BA2BF6-26BF-4A49-8C5C-9342285D4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12449"/>
            <a:ext cx="9603686" cy="5639960"/>
          </a:xfrm>
          <a:prstGeom prst="rect">
            <a:avLst/>
          </a:prstGeom>
        </p:spPr>
      </p:pic>
      <p:sp>
        <p:nvSpPr>
          <p:cNvPr id="2" name="Title 1"/>
          <p:cNvSpPr>
            <a:spLocks noGrp="1"/>
          </p:cNvSpPr>
          <p:nvPr>
            <p:ph type="title"/>
          </p:nvPr>
        </p:nvSpPr>
        <p:spPr>
          <a:xfrm>
            <a:off x="2229134" y="609600"/>
            <a:ext cx="7848600" cy="685800"/>
          </a:xfrm>
        </p:spPr>
        <p:txBody>
          <a:bodyPr/>
          <a:lstStyle/>
          <a:p>
            <a:r>
              <a:rPr lang="en-US" b="0" dirty="0" smtClean="0">
                <a:latin typeface="Bahnschrift Condensed" panose="020B0502040204020203" pitchFamily="34" charset="0"/>
              </a:rPr>
              <a:t>BUSINESS DEPARTMENTS THRUST AREAS</a:t>
            </a:r>
            <a:endParaRPr lang="en-US" b="0" dirty="0">
              <a:latin typeface="Bahnschrift Condensed" panose="020B0502040204020203" pitchFamily="34" charset="0"/>
            </a:endParaRPr>
          </a:p>
        </p:txBody>
      </p:sp>
      <p:pic>
        <p:nvPicPr>
          <p:cNvPr id="8" name="Picture 7">
            <a:extLst>
              <a:ext uri="{FF2B5EF4-FFF2-40B4-BE49-F238E27FC236}">
                <a16:creationId xmlns:a16="http://schemas.microsoft.com/office/drawing/2014/main" id="{2F907BC5-8FBD-4A63-BD0C-81C8A8E43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6400800"/>
            <a:ext cx="3033585" cy="622274"/>
          </a:xfrm>
          <a:prstGeom prst="rect">
            <a:avLst/>
          </a:prstGeom>
        </p:spPr>
      </p:pic>
    </p:spTree>
    <p:extLst>
      <p:ext uri="{BB962C8B-B14F-4D97-AF65-F5344CB8AC3E}">
        <p14:creationId xmlns:p14="http://schemas.microsoft.com/office/powerpoint/2010/main" val="396015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90264810"/>
              </p:ext>
            </p:extLst>
          </p:nvPr>
        </p:nvGraphicFramePr>
        <p:xfrm>
          <a:off x="1042259" y="1798147"/>
          <a:ext cx="7696200" cy="5209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518A3C4-B922-4E2F-ACDF-97A4CB90F4D6}"/>
              </a:ext>
            </a:extLst>
          </p:cNvPr>
          <p:cNvSpPr>
            <a:spLocks noGrp="1"/>
          </p:cNvSpPr>
          <p:nvPr>
            <p:ph type="title"/>
          </p:nvPr>
        </p:nvSpPr>
        <p:spPr>
          <a:xfrm>
            <a:off x="2189186" y="611794"/>
            <a:ext cx="7848600" cy="685800"/>
          </a:xfrm>
        </p:spPr>
        <p:txBody>
          <a:bodyPr/>
          <a:lstStyle/>
          <a:p>
            <a:r>
              <a:rPr lang="en-US" b="0" dirty="0" smtClean="0">
                <a:latin typeface="Bahnschrift Condensed" panose="020B0502040204020203" pitchFamily="34" charset="0"/>
              </a:rPr>
              <a:t>CORPORATE OPERATIONS DEPARTMENT – CODE 10</a:t>
            </a:r>
            <a:endParaRPr lang="en-US" b="0" dirty="0">
              <a:latin typeface="Bahnschrift Condensed" panose="020B0502040204020203" pitchFamily="34" charset="0"/>
            </a:endParaRPr>
          </a:p>
        </p:txBody>
      </p:sp>
      <p:sp>
        <p:nvSpPr>
          <p:cNvPr id="15" name="TextBox 14">
            <a:extLst>
              <a:ext uri="{FF2B5EF4-FFF2-40B4-BE49-F238E27FC236}">
                <a16:creationId xmlns:a16="http://schemas.microsoft.com/office/drawing/2014/main" id="{C77AE29F-1454-47D5-978A-0E8A67F9D56C}"/>
              </a:ext>
            </a:extLst>
          </p:cNvPr>
          <p:cNvSpPr txBox="1"/>
          <p:nvPr/>
        </p:nvSpPr>
        <p:spPr>
          <a:xfrm>
            <a:off x="1212317" y="1960968"/>
            <a:ext cx="2158024" cy="646331"/>
          </a:xfrm>
          <a:prstGeom prst="rect">
            <a:avLst/>
          </a:prstGeom>
          <a:noFill/>
        </p:spPr>
        <p:txBody>
          <a:bodyPr wrap="square" rtlCol="0">
            <a:spAutoFit/>
          </a:bodyPr>
          <a:lstStyle/>
          <a:p>
            <a:pPr>
              <a:spcAft>
                <a:spcPts val="600"/>
              </a:spcAft>
            </a:pPr>
            <a:r>
              <a:rPr lang="en-US" sz="1200" b="1" dirty="0" smtClean="0">
                <a:solidFill>
                  <a:schemeClr val="tx2"/>
                </a:solidFill>
                <a:latin typeface="Arial Narrow" panose="020B0606020202030204" pitchFamily="34" charset="0"/>
                <a:cs typeface="Arial" panose="020B0604020202020204" pitchFamily="34" charset="0"/>
              </a:rPr>
              <a:t>Recruiting, Employee Development, Training, </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Crane </a:t>
            </a:r>
            <a:r>
              <a:rPr lang="en-US" sz="1200" b="1" dirty="0">
                <a:solidFill>
                  <a:schemeClr val="tx2"/>
                </a:solidFill>
                <a:latin typeface="Arial Narrow" panose="020B0606020202030204" pitchFamily="34" charset="0"/>
                <a:cs typeface="Arial" panose="020B0604020202020204" pitchFamily="34" charset="0"/>
              </a:rPr>
              <a:t>Division University </a:t>
            </a:r>
          </a:p>
        </p:txBody>
      </p:sp>
      <p:sp>
        <p:nvSpPr>
          <p:cNvPr id="19" name="TextBox 18">
            <a:extLst>
              <a:ext uri="{FF2B5EF4-FFF2-40B4-BE49-F238E27FC236}">
                <a16:creationId xmlns:a16="http://schemas.microsoft.com/office/drawing/2014/main" id="{357DA514-BC80-4AF1-8E90-1433FC25D75B}"/>
              </a:ext>
            </a:extLst>
          </p:cNvPr>
          <p:cNvSpPr txBox="1"/>
          <p:nvPr/>
        </p:nvSpPr>
        <p:spPr>
          <a:xfrm>
            <a:off x="3537842" y="1206353"/>
            <a:ext cx="2981638" cy="646331"/>
          </a:xfrm>
          <a:prstGeom prst="rect">
            <a:avLst/>
          </a:prstGeom>
          <a:noFill/>
        </p:spPr>
        <p:txBody>
          <a:bodyPr wrap="square" rtlCol="0">
            <a:spAutoFit/>
          </a:bodyPr>
          <a:lstStyle/>
          <a:p>
            <a:pPr algn="ctr">
              <a:spcAft>
                <a:spcPts val="600"/>
              </a:spcAft>
            </a:pPr>
            <a:r>
              <a:rPr lang="en-US" sz="1200" b="1" dirty="0">
                <a:solidFill>
                  <a:schemeClr val="tx2"/>
                </a:solidFill>
                <a:latin typeface="Arial Narrow" panose="020B0606020202030204" pitchFamily="34" charset="0"/>
                <a:cs typeface="Arial" panose="020B0604020202020204" pitchFamily="34" charset="0"/>
              </a:rPr>
              <a:t>Assets, </a:t>
            </a:r>
            <a:br>
              <a:rPr lang="en-US" sz="1200" b="1" dirty="0">
                <a:solidFill>
                  <a:schemeClr val="tx2"/>
                </a:solidFill>
                <a:latin typeface="Arial Narrow" panose="020B0606020202030204" pitchFamily="34" charset="0"/>
                <a:cs typeface="Arial" panose="020B0604020202020204" pitchFamily="34" charset="0"/>
              </a:rPr>
            </a:br>
            <a:r>
              <a:rPr lang="en-US" sz="1200" b="1" dirty="0">
                <a:solidFill>
                  <a:schemeClr val="tx2"/>
                </a:solidFill>
                <a:latin typeface="Arial Narrow" panose="020B0606020202030204" pitchFamily="34" charset="0"/>
                <a:cs typeface="Arial" panose="020B0604020202020204" pitchFamily="34" charset="0"/>
              </a:rPr>
              <a:t>Operating Materials and </a:t>
            </a:r>
            <a:r>
              <a:rPr lang="en-US" sz="1200" b="1" dirty="0" smtClean="0">
                <a:solidFill>
                  <a:schemeClr val="tx2"/>
                </a:solidFill>
                <a:latin typeface="Arial Narrow" panose="020B0606020202030204" pitchFamily="34" charset="0"/>
                <a:cs typeface="Arial" panose="020B0604020202020204" pitchFamily="34" charset="0"/>
              </a:rPr>
              <a:t>Supplies (</a:t>
            </a:r>
            <a:r>
              <a:rPr lang="en-US" sz="1200" b="1" dirty="0">
                <a:solidFill>
                  <a:schemeClr val="tx2"/>
                </a:solidFill>
                <a:latin typeface="Arial Narrow" panose="020B0606020202030204" pitchFamily="34" charset="0"/>
                <a:cs typeface="Arial" panose="020B0604020202020204" pitchFamily="34" charset="0"/>
              </a:rPr>
              <a:t>OM&amp;S), </a:t>
            </a:r>
            <a:br>
              <a:rPr lang="en-US" sz="1200" b="1" dirty="0">
                <a:solidFill>
                  <a:schemeClr val="tx2"/>
                </a:solidFill>
                <a:latin typeface="Arial Narrow" panose="020B0606020202030204" pitchFamily="34" charset="0"/>
                <a:cs typeface="Arial" panose="020B0604020202020204" pitchFamily="34" charset="0"/>
              </a:rPr>
            </a:br>
            <a:r>
              <a:rPr lang="en-US" sz="1200" b="1" dirty="0">
                <a:solidFill>
                  <a:schemeClr val="tx2"/>
                </a:solidFill>
                <a:latin typeface="Arial Narrow" panose="020B0606020202030204" pitchFamily="34" charset="0"/>
                <a:cs typeface="Arial" panose="020B0604020202020204" pitchFamily="34" charset="0"/>
              </a:rPr>
              <a:t> </a:t>
            </a:r>
            <a:r>
              <a:rPr lang="en-US" sz="1200" b="1" dirty="0" smtClean="0">
                <a:solidFill>
                  <a:schemeClr val="tx2"/>
                </a:solidFill>
                <a:latin typeface="Arial Narrow" panose="020B0606020202030204" pitchFamily="34" charset="0"/>
                <a:cs typeface="Arial" panose="020B0604020202020204" pitchFamily="34" charset="0"/>
              </a:rPr>
              <a:t>General Equipment</a:t>
            </a:r>
            <a:endParaRPr lang="en-US" sz="1200" b="1" dirty="0">
              <a:solidFill>
                <a:schemeClr val="tx2"/>
              </a:solidFill>
              <a:latin typeface="Arial Narrow" panose="020B060602020203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66BF60F-25AB-4724-9A03-C95E3B929601}"/>
              </a:ext>
            </a:extLst>
          </p:cNvPr>
          <p:cNvSpPr txBox="1"/>
          <p:nvPr/>
        </p:nvSpPr>
        <p:spPr>
          <a:xfrm>
            <a:off x="248694" y="3226115"/>
            <a:ext cx="1778051" cy="461665"/>
          </a:xfrm>
          <a:prstGeom prst="rect">
            <a:avLst/>
          </a:prstGeom>
          <a:noFill/>
        </p:spPr>
        <p:txBody>
          <a:bodyPr wrap="none" rtlCol="0">
            <a:spAutoFit/>
          </a:bodyPr>
          <a:lstStyle/>
          <a:p>
            <a:pPr>
              <a:spcAft>
                <a:spcPts val="600"/>
              </a:spcAft>
            </a:pPr>
            <a:r>
              <a:rPr lang="en-US" sz="1200" b="1" dirty="0" smtClean="0">
                <a:solidFill>
                  <a:schemeClr val="tx2"/>
                </a:solidFill>
                <a:latin typeface="Arial Narrow" panose="020B0606020202030204" pitchFamily="34" charset="0"/>
                <a:cs typeface="Arial" panose="020B0604020202020204" pitchFamily="34" charset="0"/>
              </a:rPr>
              <a:t>Facilities, Maintenance, </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Construction Management</a:t>
            </a:r>
            <a:endParaRPr lang="en-US" sz="1200" b="1" dirty="0">
              <a:solidFill>
                <a:schemeClr val="tx2"/>
              </a:solidFill>
              <a:latin typeface="Arial Narrow" panose="020B0606020202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57DA514-BC80-4AF1-8E90-1433FC25D75B}"/>
              </a:ext>
            </a:extLst>
          </p:cNvPr>
          <p:cNvSpPr txBox="1"/>
          <p:nvPr/>
        </p:nvSpPr>
        <p:spPr>
          <a:xfrm>
            <a:off x="7366703" y="3226114"/>
            <a:ext cx="2637597" cy="461665"/>
          </a:xfrm>
          <a:prstGeom prst="rect">
            <a:avLst/>
          </a:prstGeom>
          <a:noFill/>
        </p:spPr>
        <p:txBody>
          <a:bodyPr wrap="square" rtlCol="0">
            <a:spAutoFit/>
          </a:bodyPr>
          <a:lstStyle/>
          <a:p>
            <a:pPr algn="ctr">
              <a:spcAft>
                <a:spcPts val="600"/>
              </a:spcAft>
            </a:pPr>
            <a:r>
              <a:rPr lang="en-US" sz="1200" b="1" dirty="0" smtClean="0">
                <a:solidFill>
                  <a:schemeClr val="tx2"/>
                </a:solidFill>
                <a:latin typeface="Arial Narrow" panose="020B0606020202030204" pitchFamily="34" charset="0"/>
                <a:cs typeface="Arial" panose="020B0604020202020204" pitchFamily="34" charset="0"/>
              </a:rPr>
              <a:t>Networks, Telephones, </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Computers</a:t>
            </a:r>
            <a:endParaRPr lang="en-US" sz="1200" b="1" dirty="0">
              <a:solidFill>
                <a:schemeClr val="tx2"/>
              </a:solidFill>
              <a:latin typeface="Arial Narrow" panose="020B0606020202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57DA514-BC80-4AF1-8E90-1433FC25D75B}"/>
              </a:ext>
            </a:extLst>
          </p:cNvPr>
          <p:cNvSpPr txBox="1"/>
          <p:nvPr/>
        </p:nvSpPr>
        <p:spPr>
          <a:xfrm>
            <a:off x="6072081" y="2565213"/>
            <a:ext cx="2981638" cy="461665"/>
          </a:xfrm>
          <a:prstGeom prst="rect">
            <a:avLst/>
          </a:prstGeom>
          <a:noFill/>
        </p:spPr>
        <p:txBody>
          <a:bodyPr wrap="square" rtlCol="0">
            <a:spAutoFit/>
          </a:bodyPr>
          <a:lstStyle/>
          <a:p>
            <a:pPr algn="ctr">
              <a:spcAft>
                <a:spcPts val="600"/>
              </a:spcAft>
            </a:pPr>
            <a:r>
              <a:rPr lang="en-US" sz="1200" b="1" dirty="0" smtClean="0">
                <a:solidFill>
                  <a:schemeClr val="tx2"/>
                </a:solidFill>
                <a:latin typeface="Arial Narrow" panose="020B0606020202030204" pitchFamily="34" charset="0"/>
                <a:cs typeface="Arial" panose="020B0604020202020204" pitchFamily="34" charset="0"/>
              </a:rPr>
              <a:t>Funds Acceptance </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and Management</a:t>
            </a:r>
            <a:endParaRPr lang="en-US" sz="1200" b="1" dirty="0">
              <a:solidFill>
                <a:schemeClr val="tx2"/>
              </a:solidFill>
              <a:latin typeface="Arial Narrow" panose="020B0606020202030204" pitchFamily="34" charset="0"/>
              <a:cs typeface="Arial" panose="020B0604020202020204" pitchFamily="34" charset="0"/>
            </a:endParaRPr>
          </a:p>
        </p:txBody>
      </p:sp>
      <p:pic>
        <p:nvPicPr>
          <p:cNvPr id="3" name="Picture 2"/>
          <p:cNvPicPr>
            <a:picLocks noChangeAspect="1"/>
          </p:cNvPicPr>
          <p:nvPr/>
        </p:nvPicPr>
        <p:blipFill rotWithShape="1">
          <a:blip r:embed="rId8"/>
          <a:srcRect l="68622" t="665" b="86091"/>
          <a:stretch/>
        </p:blipFill>
        <p:spPr>
          <a:xfrm>
            <a:off x="3604046" y="3567860"/>
            <a:ext cx="2915434" cy="1591485"/>
          </a:xfrm>
          <a:prstGeom prst="rect">
            <a:avLst/>
          </a:prstGeom>
        </p:spPr>
      </p:pic>
      <p:sp>
        <p:nvSpPr>
          <p:cNvPr id="18" name="TextBox 17">
            <a:extLst>
              <a:ext uri="{FF2B5EF4-FFF2-40B4-BE49-F238E27FC236}">
                <a16:creationId xmlns:a16="http://schemas.microsoft.com/office/drawing/2014/main" id="{357DA514-BC80-4AF1-8E90-1433FC25D75B}"/>
              </a:ext>
            </a:extLst>
          </p:cNvPr>
          <p:cNvSpPr txBox="1"/>
          <p:nvPr/>
        </p:nvSpPr>
        <p:spPr>
          <a:xfrm>
            <a:off x="957827" y="6613643"/>
            <a:ext cx="2637597" cy="276999"/>
          </a:xfrm>
          <a:prstGeom prst="rect">
            <a:avLst/>
          </a:prstGeom>
          <a:noFill/>
        </p:spPr>
        <p:txBody>
          <a:bodyPr wrap="square" rtlCol="0">
            <a:spAutoFit/>
          </a:bodyPr>
          <a:lstStyle/>
          <a:p>
            <a:pPr algn="ctr">
              <a:spcAft>
                <a:spcPts val="600"/>
              </a:spcAft>
            </a:pPr>
            <a:r>
              <a:rPr lang="en-US" sz="1200" b="1" dirty="0" smtClean="0">
                <a:solidFill>
                  <a:schemeClr val="tx2"/>
                </a:solidFill>
                <a:latin typeface="Arial Narrow" panose="020B0606020202030204" pitchFamily="34" charset="0"/>
                <a:cs typeface="Arial" panose="020B0604020202020204" pitchFamily="34" charset="0"/>
              </a:rPr>
              <a:t>Internal and External Communication </a:t>
            </a:r>
            <a:endParaRPr lang="en-US" sz="1200" b="1" dirty="0">
              <a:solidFill>
                <a:schemeClr val="tx2"/>
              </a:solidFill>
              <a:latin typeface="Arial Narrow" panose="020B0606020202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77AE29F-1454-47D5-978A-0E8A67F9D56C}"/>
              </a:ext>
            </a:extLst>
          </p:cNvPr>
          <p:cNvSpPr txBox="1"/>
          <p:nvPr/>
        </p:nvSpPr>
        <p:spPr>
          <a:xfrm>
            <a:off x="126378" y="4454523"/>
            <a:ext cx="2158024" cy="830997"/>
          </a:xfrm>
          <a:prstGeom prst="rect">
            <a:avLst/>
          </a:prstGeom>
          <a:noFill/>
        </p:spPr>
        <p:txBody>
          <a:bodyPr wrap="square" rtlCol="0">
            <a:spAutoFit/>
          </a:bodyPr>
          <a:lstStyle/>
          <a:p>
            <a:pPr>
              <a:spcAft>
                <a:spcPts val="600"/>
              </a:spcAft>
            </a:pPr>
            <a:r>
              <a:rPr lang="en-US" sz="1200" b="1" dirty="0" smtClean="0">
                <a:solidFill>
                  <a:schemeClr val="tx2"/>
                </a:solidFill>
                <a:latin typeface="Arial Narrow" panose="020B0606020202030204" pitchFamily="34" charset="0"/>
                <a:cs typeface="Arial" panose="020B0604020202020204" pitchFamily="34" charset="0"/>
              </a:rPr>
              <a:t>Counseling, Diversity, </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Inclusion, Reasonable Accommodations,</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 </a:t>
            </a:r>
            <a:r>
              <a:rPr lang="en-US" sz="1200" b="1" dirty="0">
                <a:solidFill>
                  <a:schemeClr val="tx2"/>
                </a:solidFill>
                <a:latin typeface="Arial Narrow" panose="020B0606020202030204" pitchFamily="34" charset="0"/>
                <a:cs typeface="Arial" panose="020B0604020202020204" pitchFamily="34" charset="0"/>
              </a:rPr>
              <a:t>Special Emphasis Programs</a:t>
            </a:r>
          </a:p>
        </p:txBody>
      </p:sp>
      <p:sp>
        <p:nvSpPr>
          <p:cNvPr id="24" name="TextBox 23">
            <a:extLst>
              <a:ext uri="{FF2B5EF4-FFF2-40B4-BE49-F238E27FC236}">
                <a16:creationId xmlns:a16="http://schemas.microsoft.com/office/drawing/2014/main" id="{357DA514-BC80-4AF1-8E90-1433FC25D75B}"/>
              </a:ext>
            </a:extLst>
          </p:cNvPr>
          <p:cNvSpPr txBox="1"/>
          <p:nvPr/>
        </p:nvSpPr>
        <p:spPr>
          <a:xfrm>
            <a:off x="6345970" y="6760142"/>
            <a:ext cx="2637597" cy="461665"/>
          </a:xfrm>
          <a:prstGeom prst="rect">
            <a:avLst/>
          </a:prstGeom>
          <a:noFill/>
        </p:spPr>
        <p:txBody>
          <a:bodyPr wrap="square" rtlCol="0">
            <a:spAutoFit/>
          </a:bodyPr>
          <a:lstStyle/>
          <a:p>
            <a:pPr algn="ctr">
              <a:spcAft>
                <a:spcPts val="600"/>
              </a:spcAft>
            </a:pPr>
            <a:r>
              <a:rPr lang="en-US" sz="1200" b="1" dirty="0" smtClean="0">
                <a:solidFill>
                  <a:schemeClr val="tx2"/>
                </a:solidFill>
                <a:latin typeface="Arial Narrow" panose="020B0606020202030204" pitchFamily="34" charset="0"/>
                <a:cs typeface="Arial" panose="020B0604020202020204" pitchFamily="34" charset="0"/>
              </a:rPr>
              <a:t>Access Control, Operational Security, Personnel Security </a:t>
            </a:r>
            <a:endParaRPr lang="en-US" sz="1200" b="1" dirty="0">
              <a:solidFill>
                <a:schemeClr val="tx2"/>
              </a:solidFill>
              <a:latin typeface="Arial Narrow" panose="020B0606020202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57DA514-BC80-4AF1-8E90-1433FC25D75B}"/>
              </a:ext>
            </a:extLst>
          </p:cNvPr>
          <p:cNvSpPr txBox="1"/>
          <p:nvPr/>
        </p:nvSpPr>
        <p:spPr>
          <a:xfrm>
            <a:off x="-152400" y="5839585"/>
            <a:ext cx="2637597" cy="461665"/>
          </a:xfrm>
          <a:prstGeom prst="rect">
            <a:avLst/>
          </a:prstGeom>
          <a:noFill/>
        </p:spPr>
        <p:txBody>
          <a:bodyPr wrap="square" rtlCol="0">
            <a:spAutoFit/>
          </a:bodyPr>
          <a:lstStyle/>
          <a:p>
            <a:pPr algn="ctr">
              <a:spcAft>
                <a:spcPts val="600"/>
              </a:spcAft>
            </a:pPr>
            <a:r>
              <a:rPr lang="en-US" sz="1200" b="1" dirty="0" smtClean="0">
                <a:solidFill>
                  <a:schemeClr val="tx2"/>
                </a:solidFill>
                <a:latin typeface="Arial Narrow" panose="020B0606020202030204" pitchFamily="34" charset="0"/>
                <a:cs typeface="Arial" panose="020B0604020202020204" pitchFamily="34" charset="0"/>
              </a:rPr>
              <a:t>Explosive Safety, Radiation Safety, Occupational Safety &amp; Health </a:t>
            </a:r>
            <a:endParaRPr lang="en-US" sz="1200" b="1" dirty="0">
              <a:solidFill>
                <a:schemeClr val="tx2"/>
              </a:solidFill>
              <a:latin typeface="Arial Narrow" panose="020B0606020202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57DA514-BC80-4AF1-8E90-1433FC25D75B}"/>
              </a:ext>
            </a:extLst>
          </p:cNvPr>
          <p:cNvSpPr txBox="1"/>
          <p:nvPr/>
        </p:nvSpPr>
        <p:spPr>
          <a:xfrm>
            <a:off x="7285599" y="5700328"/>
            <a:ext cx="2246425" cy="646331"/>
          </a:xfrm>
          <a:prstGeom prst="rect">
            <a:avLst/>
          </a:prstGeom>
          <a:noFill/>
        </p:spPr>
        <p:txBody>
          <a:bodyPr wrap="square" rtlCol="0">
            <a:spAutoFit/>
          </a:bodyPr>
          <a:lstStyle/>
          <a:p>
            <a:pPr algn="ctr">
              <a:spcAft>
                <a:spcPts val="600"/>
              </a:spcAft>
            </a:pPr>
            <a:r>
              <a:rPr lang="en-US" sz="1200" b="1" dirty="0">
                <a:solidFill>
                  <a:schemeClr val="tx2"/>
                </a:solidFill>
                <a:latin typeface="Arial Narrow" panose="020B0606020202030204" pitchFamily="34" charset="0"/>
                <a:cs typeface="Arial" panose="020B0604020202020204" pitchFamily="34" charset="0"/>
              </a:rPr>
              <a:t>Air Management, Hazardous Waste, Pollution Prevention, Hazardous Material</a:t>
            </a:r>
          </a:p>
        </p:txBody>
      </p:sp>
      <p:sp>
        <p:nvSpPr>
          <p:cNvPr id="27" name="TextBox 26">
            <a:extLst>
              <a:ext uri="{FF2B5EF4-FFF2-40B4-BE49-F238E27FC236}">
                <a16:creationId xmlns:a16="http://schemas.microsoft.com/office/drawing/2014/main" id="{357DA514-BC80-4AF1-8E90-1433FC25D75B}"/>
              </a:ext>
            </a:extLst>
          </p:cNvPr>
          <p:cNvSpPr txBox="1"/>
          <p:nvPr/>
        </p:nvSpPr>
        <p:spPr>
          <a:xfrm>
            <a:off x="7860355" y="4381250"/>
            <a:ext cx="2246425" cy="830997"/>
          </a:xfrm>
          <a:prstGeom prst="rect">
            <a:avLst/>
          </a:prstGeom>
          <a:noFill/>
        </p:spPr>
        <p:txBody>
          <a:bodyPr wrap="square" rtlCol="0">
            <a:spAutoFit/>
          </a:bodyPr>
          <a:lstStyle/>
          <a:p>
            <a:pPr algn="ctr">
              <a:spcAft>
                <a:spcPts val="600"/>
              </a:spcAft>
            </a:pPr>
            <a:r>
              <a:rPr lang="en-US" sz="1200" b="1" dirty="0" smtClean="0">
                <a:solidFill>
                  <a:schemeClr val="tx2"/>
                </a:solidFill>
                <a:latin typeface="Arial Narrow" panose="020B0606020202030204" pitchFamily="34" charset="0"/>
                <a:cs typeface="Arial" panose="020B0604020202020204" pitchFamily="34" charset="0"/>
              </a:rPr>
              <a:t>Corporate Measures, Technical Capability Health Assessment, Records Management, </a:t>
            </a:r>
            <a:br>
              <a:rPr lang="en-US" sz="1200" b="1" dirty="0" smtClean="0">
                <a:solidFill>
                  <a:schemeClr val="tx2"/>
                </a:solidFill>
                <a:latin typeface="Arial Narrow" panose="020B0606020202030204" pitchFamily="34" charset="0"/>
                <a:cs typeface="Arial" panose="020B0604020202020204" pitchFamily="34" charset="0"/>
              </a:rPr>
            </a:br>
            <a:r>
              <a:rPr lang="en-US" sz="1200" b="1" dirty="0" smtClean="0">
                <a:solidFill>
                  <a:schemeClr val="tx2"/>
                </a:solidFill>
                <a:latin typeface="Arial Narrow" panose="020B0606020202030204" pitchFamily="34" charset="0"/>
                <a:cs typeface="Arial" panose="020B0604020202020204" pitchFamily="34" charset="0"/>
              </a:rPr>
              <a:t>Workload Planning, Awards</a:t>
            </a:r>
            <a:endParaRPr lang="en-US" sz="1200" b="1" dirty="0">
              <a:solidFill>
                <a:schemeClr val="tx2"/>
              </a:solidFill>
              <a:latin typeface="Arial Narrow" panose="020B0606020202030204" pitchFamily="34" charset="0"/>
              <a:cs typeface="Arial" panose="020B0604020202020204" pitchFamily="34" charset="0"/>
            </a:endParaRPr>
          </a:p>
        </p:txBody>
      </p:sp>
      <p:sp>
        <p:nvSpPr>
          <p:cNvPr id="20" name="TextBox 19"/>
          <p:cNvSpPr txBox="1"/>
          <p:nvPr/>
        </p:nvSpPr>
        <p:spPr>
          <a:xfrm>
            <a:off x="7052849" y="1295400"/>
            <a:ext cx="3080601" cy="1446550"/>
          </a:xfrm>
          <a:prstGeom prst="rect">
            <a:avLst/>
          </a:prstGeom>
          <a:noFill/>
        </p:spPr>
        <p:txBody>
          <a:bodyPr wrap="square" rtlCol="0">
            <a:spAutoFit/>
          </a:bodyPr>
          <a:lstStyle/>
          <a:p>
            <a:pPr marL="342900" indent="-182880">
              <a:buFont typeface="Arial" panose="020B0604020202020204" pitchFamily="34" charset="0"/>
              <a:buChar char="•"/>
            </a:pPr>
            <a:r>
              <a:rPr lang="en-US" sz="1100" dirty="0" smtClean="0">
                <a:latin typeface="Bahnschrift Light SemiCondensed" panose="020B0502040204020203" pitchFamily="34" charset="0"/>
              </a:rPr>
              <a:t>413 government employees</a:t>
            </a:r>
          </a:p>
          <a:p>
            <a:pPr marL="342900" indent="-182880">
              <a:buFont typeface="Arial" panose="020B0604020202020204" pitchFamily="34" charset="0"/>
              <a:buChar char="•"/>
            </a:pPr>
            <a:r>
              <a:rPr lang="en-US" sz="1100" dirty="0">
                <a:latin typeface="Bahnschrift Light SemiCondensed" panose="020B0502040204020203" pitchFamily="34" charset="0"/>
              </a:rPr>
              <a:t>2459 new </a:t>
            </a:r>
            <a:r>
              <a:rPr lang="en-US" sz="1100" dirty="0" smtClean="0">
                <a:latin typeface="Bahnschrift Light SemiCondensed" panose="020B0502040204020203" pitchFamily="34" charset="0"/>
              </a:rPr>
              <a:t>computers, 2000 web cameras, and 4500 headsets deployed </a:t>
            </a:r>
            <a:r>
              <a:rPr lang="en-US" sz="1100" dirty="0">
                <a:latin typeface="Bahnschrift Light SemiCondensed" panose="020B0502040204020203" pitchFamily="34" charset="0"/>
              </a:rPr>
              <a:t>in </a:t>
            </a:r>
            <a:r>
              <a:rPr lang="en-US" sz="1100" dirty="0" smtClean="0">
                <a:latin typeface="Bahnschrift Light SemiCondensed" panose="020B0502040204020203" pitchFamily="34" charset="0"/>
              </a:rPr>
              <a:t>FY21</a:t>
            </a:r>
          </a:p>
          <a:p>
            <a:pPr marL="342900" indent="-182880">
              <a:buFont typeface="Arial" panose="020B0604020202020204" pitchFamily="34" charset="0"/>
              <a:buChar char="•"/>
            </a:pPr>
            <a:r>
              <a:rPr lang="en-US" sz="1100" dirty="0" smtClean="0">
                <a:latin typeface="Bahnschrift Light SemiCondensed" panose="020B0502040204020203" pitchFamily="34" charset="0"/>
              </a:rPr>
              <a:t>Hired 248 </a:t>
            </a:r>
            <a:r>
              <a:rPr lang="en-US" sz="1100" dirty="0">
                <a:latin typeface="Bahnschrift Light SemiCondensed" panose="020B0502040204020203" pitchFamily="34" charset="0"/>
              </a:rPr>
              <a:t>permanent </a:t>
            </a:r>
            <a:r>
              <a:rPr lang="en-US" sz="1100" dirty="0" smtClean="0">
                <a:latin typeface="Bahnschrift Light SemiCondensed" panose="020B0502040204020203" pitchFamily="34" charset="0"/>
              </a:rPr>
              <a:t>&amp; </a:t>
            </a:r>
            <a:r>
              <a:rPr lang="en-US" sz="1100" dirty="0">
                <a:latin typeface="Bahnschrift Light SemiCondensed" panose="020B0502040204020203" pitchFamily="34" charset="0"/>
              </a:rPr>
              <a:t>43 </a:t>
            </a:r>
            <a:r>
              <a:rPr lang="en-US" sz="1100" dirty="0" smtClean="0">
                <a:latin typeface="Bahnschrift Light SemiCondensed" panose="020B0502040204020203" pitchFamily="34" charset="0"/>
              </a:rPr>
              <a:t>students in FY21</a:t>
            </a:r>
          </a:p>
          <a:p>
            <a:pPr marL="342900" indent="-182880">
              <a:buFont typeface="Arial" panose="020B0604020202020204" pitchFamily="34" charset="0"/>
              <a:buChar char="•"/>
            </a:pPr>
            <a:r>
              <a:rPr lang="en-US" sz="1100" dirty="0" smtClean="0">
                <a:latin typeface="Bahnschrift Light SemiCondensed" panose="020B0502040204020203" pitchFamily="34" charset="0"/>
              </a:rPr>
              <a:t>Answered 315 </a:t>
            </a:r>
            <a:r>
              <a:rPr lang="en-US" sz="1100" dirty="0">
                <a:latin typeface="Bahnschrift Light SemiCondensed" panose="020B0502040204020203" pitchFamily="34" charset="0"/>
              </a:rPr>
              <a:t>external data </a:t>
            </a:r>
            <a:r>
              <a:rPr lang="en-US" sz="1100" dirty="0" smtClean="0">
                <a:latin typeface="Bahnschrift Light SemiCondensed" panose="020B0502040204020203" pitchFamily="34" charset="0"/>
              </a:rPr>
              <a:t>calls</a:t>
            </a:r>
          </a:p>
          <a:p>
            <a:pPr marL="342900" indent="-182880">
              <a:buFont typeface="Arial" panose="020B0604020202020204" pitchFamily="34" charset="0"/>
              <a:buChar char="•"/>
            </a:pPr>
            <a:r>
              <a:rPr lang="en-US" sz="1100" dirty="0" smtClean="0">
                <a:latin typeface="Bahnschrift Light SemiCondensed" panose="020B0502040204020203" pitchFamily="34" charset="0"/>
              </a:rPr>
              <a:t>16,561 Purchase Orders </a:t>
            </a:r>
          </a:p>
          <a:p>
            <a:pPr marL="342900" indent="-182880">
              <a:buFont typeface="Arial" panose="020B0604020202020204" pitchFamily="34" charset="0"/>
              <a:buChar char="•"/>
            </a:pPr>
            <a:r>
              <a:rPr lang="en-US" sz="1100" dirty="0" smtClean="0">
                <a:latin typeface="Bahnschrift Light SemiCondensed" panose="020B0502040204020203" pitchFamily="34" charset="0"/>
              </a:rPr>
              <a:t>Social </a:t>
            </a:r>
            <a:r>
              <a:rPr lang="en-US" sz="1100" dirty="0">
                <a:latin typeface="Bahnschrift Light SemiCondensed" panose="020B0502040204020203" pitchFamily="34" charset="0"/>
              </a:rPr>
              <a:t>media </a:t>
            </a:r>
            <a:r>
              <a:rPr lang="en-US" sz="1100" dirty="0" smtClean="0">
                <a:latin typeface="Bahnschrift Light SemiCondensed" panose="020B0502040204020203" pitchFamily="34" charset="0"/>
              </a:rPr>
              <a:t>following of 23,993 people</a:t>
            </a:r>
          </a:p>
          <a:p>
            <a:pPr marL="342900" indent="-342900">
              <a:buFont typeface="Arial" panose="020B0604020202020204" pitchFamily="34" charset="0"/>
              <a:buChar char="•"/>
            </a:pPr>
            <a:endParaRPr lang="en-US" sz="1100" dirty="0" smtClean="0"/>
          </a:p>
        </p:txBody>
      </p:sp>
      <p:cxnSp>
        <p:nvCxnSpPr>
          <p:cNvPr id="22" name="Straight Connector 21"/>
          <p:cNvCxnSpPr/>
          <p:nvPr/>
        </p:nvCxnSpPr>
        <p:spPr>
          <a:xfrm>
            <a:off x="7425690" y="1318260"/>
            <a:ext cx="2514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25431" y="2545080"/>
            <a:ext cx="2514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4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867" y="609115"/>
            <a:ext cx="7848600" cy="685800"/>
          </a:xfrm>
        </p:spPr>
        <p:txBody>
          <a:bodyPr>
            <a:normAutofit/>
          </a:bodyPr>
          <a:lstStyle/>
          <a:p>
            <a:r>
              <a:rPr lang="en-US" b="0" dirty="0" smtClean="0">
                <a:latin typeface="Bahnschrift Condensed" panose="020B0502040204020203" pitchFamily="34" charset="0"/>
              </a:rPr>
              <a:t>CORP BUSINESS OFFICE AUTOMATED DASHBOARDS</a:t>
            </a:r>
            <a:endParaRPr lang="en-US" b="0" dirty="0">
              <a:latin typeface="Bahnschrift Condensed" panose="020B0502040204020203" pitchFamily="34" charset="0"/>
            </a:endParaRPr>
          </a:p>
        </p:txBody>
      </p:sp>
      <p:sp>
        <p:nvSpPr>
          <p:cNvPr id="7" name="AutoShape 4" descr="data:image/jpeg;base64,/9j/4AAQSkZJRgABAQEAYABgAAD/2wBDAAgGBgcGBQgHBwcJCQgKDBQNDAsLDBkSEw8UHRofHh0aHBwgJC4nICIsIxwcKDcpLDAxNDQ0Hyc5PTgyPC4zNDL/2wBDAQkJCQwLDBgNDRgyIRwhMjIyMjIyMjIyMjIyMjIyMjIyMjIyMjIyMjIyMjIyMjIyMjIyMjIyMjIyMjIyMjIyMjL/wAARCAG5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qeqSQW2n3F7PnZbxNITuI4Az2+lAFysvUvEOlaTkXd2iyf881+ZvyFeLx/FXVddmk09LFdLkERmDJK7O4ABwM9OOaZ4dura7N1q2szpHptrLJuzy0+xQT+bMo966KdKDjzyehnKUk7JHrVr4lvNXOdJ0mRoc48+4bYn/1/wAK1YodUfm4uoI/9mGLP6k/0rybSPijez6xLo1x4djspo7SWaGMzuDlY96qR2yBXT/DrxnH410nUL68tI7IWcgDBZ2I2lc5JP41k5R+yrFJPqdvc2b3NqYTeXETEg+ZEQrD9KbYWDWIk3X13c7sf8fDhtv0wBXj+pfGGW0uIUt9EidLuQm0eW6dN0O7art6biCfoKv3ut3WoR3N/q+ieH7q1tIXmma31UysgC8fKPU4H41BR6lb6tpt3I0dtqFpM6nDLHMrEH0wDVyvBPC8f/CU2Emo6R8OfDyxxSeWXkuTGdwAPHHuOa7/AF3xI/gnw9YQWekxSazdjcNPikLAbV3SNu67VA60Ad5RXE/Dbx4/jvTb24mtI7Wa2mCFEcsCpGQefxrtqACiuT8UeO7Tw7qFvpcNncalqk43JaW33gPUntWxZaw0/h7+1ryymsSsTSSW83349ucg/lTsxXRqUVxifEaxl8Cv4rjsp2to5PLkhBG9fmxn07itPX/FlroOk2N+8Mk4vZo4oY4yMkvyDzRZhdHQUVleI9di8N+H7nV7iF5Y7cKWRCMnLAf1rE0D4hWOs6rDpk9headd3EXnW63KgCZcZypHtRZ2uF1ex2FFFFIYUUUUAFFNkkSGJpZXVI0G5mY4AHqTTYLiG6gSe3lSWFxlZI2DKw9iKAJKKKbISsbMOoBNADqK5nwFrF5rvhOC/vpBJO8kilgoXgMQOB7CumptWdhJ3QUUUUhhRRRQAUUUUAFFFFABRRRQAUUUUAFFFFABRRRQAUUUUAFFFFABRRRQAUUUUAFFFFABRRRQAUUUUAFFFFABRRRQAUUUUAFFFFABRRRQAUUUUAFUbjWdKtJ2gudSs4ZV+9HJOqsPqCavVTn0nTbmZprjT7SWVuryQqzH8SKAID4j0Jeus6cP+3pP8ao6t4x0jT9Lnura+sryaMArBHcpufkDjGa0hoekr00uyH0t0/wqC+8NaPf2clrJYQRpIMFoo1RhznggZFNWvqJ3tocT/wALa/6gx/8AAj/7Gj/hbX/UGP8A4Ef/AGNbf/CsvDn/ADzuv+/5o/4Vl4c/553X/f8ANb81HsYWrdzE/wCFtf8AUGP/AIEf/Y0f8La/6gx/8CP/ALGtv/hWXhz/AJ53X/f80f8ACsvDn/PO6/7/AJo5qPYLVu5if8La/wCoMf8AwI/+xo/4W1/1Bj/4Ef8A2Nbf/CsvDn/PO6/7/mj/AIVl4c/553X/AH/NHNR7Bat3MT/hbX/UGP8A4Ef/AGNH/C2v+oMf/Aj/AOxrb/4Vl4c/553X/f8ANH/CsvDn/PO6/wC/5o5qPYLVu5if8La/6gx/8CP/ALGj/hbX/UGP/gR/9jW3/wAKy8Of887r/v8Amj/hWXhz/nndf9/zRzUewWrdzE/4W1/1Bj/4Ef8A2NH/AAtr/qDH/wACP/sa2/8AhWXhz/nndf8Af80f8Ky8Of8APO6/7/mjmo9gtW7mJ/wtr/qDH/wI/wDsaP8AhbX/AFBj/wCBH/2Nbf8AwrLw5/zzuv8Av+aP+FZeHP8Anndf9/zRzUewWrdzE/4W1/1Bj/4Ef/Y0f8La/wCoMf8AwI/+xrb/AOFZeHP+ed1/3/NH/CsvDn/PO6/7/mjmo9gtW7mJ/wALa/6gx/8AAj/7Gj/hbX/UGP8A4Ef/AGNbf/CsvDn/ADzuv+/5o/4Vl4c/553X/f8ANHNR7Bat3MT/AIW1/wBQY/8AgR/9jR/wtr/qDH/wI/8Asa2/+FZeHP8Anndf9/zR/wAKy8Of887r/v8Amjmo9gtW7mJ/wtr/AKgx/wDAj/7Gj/hbX/UGP/gR/wDY1t/8Ky8Of887r/v+aP8AhWXhz/nndf8Af80c1HsFq3cxP+Ftf9QY/wDgR/8AY0f8La/6gx/8CP8A7Gtv/hWXhz/nndf9/wA0f8Ky8Of887r/AL/mjmo9gtW7jvCvjf8A4SbUprP7B9n8uHzd3m7s8gY6D1rr6wdE8IaV4fvJLqwWYSPH5bb5CwxkH+lb1ZT5b+7sbQ5re9uFcl8SPtc3gy5sLGCWWe/kjtf3ak7FdgGY+gC55rrao6nbtcQACZ0APIXHNQUfPPizw9rFn4zh1XSdOuLxARhIULYVBtwcdAVq1p/hLUtRs9OglS40230yMTu01vuM9zI5cgK2AwUYBJ9K9l/s0j/l5l/If4Vh6jrel6XqEljd3d0s8aeYQIwQVxnIP0z+Rq7+YjzvXvDfiKx+JOmawftetpL5bz3kFptUKcoykLxwtVvBPhrxSs+o+GDpl7Zafqcyi6vJIygWFCdwU+rDAr0228ZabDKkEV3fOshXaEjUg7gD+meatHxzpHlLIl/fSIwc5SNTjaSP1xx7YqbLuO7PPfGvhnSNW8RzONH8VxfZo1tUWzsVeFljGFKEnpiuNsfB/iSx8PatOug6ist2UtIk8g7ym7c5IHb5VH419EXGsRW1tZzPcXx+1I0iqFTKqoGSfpkfnWaPGunFARcakXaLzlTykyy4JJH0AJxRZBc838JaFotrpdjb6t4S8TnUVJeedI5Fi3Ak9A3TAA6c11GneE/FHiTUJ/Fdxqp0a5vI2gis5LQStBb54U7j8pPU49a37jxdYm3mha61OF3doBII03RuCMkfiQKp2Xhq48S6WZ4/GniFYJGKsm6NGBB6HaOKQHKfBvSNZ8N+LdYsL7TbyG0ljISeSFlR2RiAQfcEmvba5DTfBV9p0tuR4v1yaGFgfKlkRg4HYkrnFdfQB5V4LddQ+NXjO5lAaS0VIIyf4R04/wC+a6P4qamdM+HWqMhIluFW2jx3aRgv8ia4W31i1+Hnxw1+TXXa107W4llt7plOzcMHBP13D8qtfFHV18WR+DdL8O3lvP8A2nqBnhkcExsIuMt325J/KnfUViHRNK8jR/H3gnvBAtxAv+9EDx/wJRTLLUj4n/4VbY/ezG13MM9oV28/ipqTSh4g0T442o8TT6fJLrmmvCDZKyxts5AIbv8AL+tZ3wg0q6j+JGtW1yD5Ph+Oaztx6eZMzfyBouFj0D4vvs+FutN6JH/6MWuF0HWB4w8U+GbvT7a4j0/wzY51C6mTaA3l/dA6np/Ou1+NBx8Jtb/3Yv8A0alcBpscmg+LbSzjO218XeHEROcD7SIcD8T/AOzUJg0dDB8TNfGnaf4purSwHhu/v/saQLu8+NSxUSFs4PQ8Yp9/4+8XTa54r07RbHTpE0Q+Z5k5YHywMkYB5Y8+g4rzXw1aeDB4V0eG+tby/wDEkmoi0k01L142Rt5w+zkAAY7V0sfifTPD/jj4npqVykBuIisAb/lo+wjaPfkcUXCx1tx8Uby88L+F5tHsrdtY8QSGGNJmPlwspw5OOSM9KS3+Ius2+keLbTVLazXXfD8Xm7otxhmU9Dg8j/69eeabbvoXhv4W69qGYbCC9mM0rDiNXkypPsQCavXlxHrN78VddsJBPpjWCwR3Cco7YGcHv0P50XCx102veMvEnw2vtYNrpdrYz6cWVXZi7jB8xsDhcj7o/OqWg+LdV8IfBKw1SWGzm8144NOUEgKrE8yn2Ibp7Vu6acfs8xn/AKgDf+ijVbwwvh+b4D6Rb+J5YY9LntxFI8rbQrFztIPY56Gi4WO08Mf8JJ9jk/4SSTTpJiwML2O7aVI5znvn0ram/wBRJ/un+VeX/BzVLqX+3tFTUG1TRtLuFj0+/bnehz8ue+MD8/TFenz/APHvJ/uH+VIZw/whlDfDi1kPQTT/APoxq1dC1rW9eS11OG106LR7gkqGmZpwnIBOBtB4+7nj1rC+CzkfC+0cgnE9wcAcn941Ogmsz4ksp/C0Oo29xcXQ/tO0a2kig8sg73dXAVXBxgryT60dQtodwdTsRZNem8gFqrFGm8wbAQ20jPTO7j61Dda7pFjMYbvU7OCQOsZSWZVIZhkDBPUivPr25e38Faj4eayvW1KO/ZjGts5UxtdbxIGxtK7SO+fatmbTlm1Px1JLZ+YZraJEZos7wIDwvrz6d6Olx21sdZBq2m3N/NYQX9tLeQjMkCSqXT6jqKhj8QaNNcJbx6rZNM6M6oJ1yVGcnGegwfyrl7PTxbN4CaG0aNoomWUiMgqDbkkMe2WA69/esy30aOTwDoUUunEyHWUklVoTuwblsk8ZxtPOe3tTtrYR6Baaxpl/aSXdpqFrPbxEiSWOVWVMdckHimW2vaReWk93a6naTW9vnzpY5lZY8f3iDxXKat9p07WfE9zZaaLgPY2f7toC6Od8isxUff2ryQOSABWHcJc3knieeN7m8iuNA2pMLA26yMGf5VXGTjPfnmpb0uO2p6Vbaxpl5dNbW1/bTTruzHHKGbjGeB6bhn6irEVzBPJNHDMkjwvslCtko2AcH0OCD+Ncpr0MWi6HpOuQQbBo215I0XkwMuyRQPXBDfVa1/DFhLY6JGbkYvLp2urn/rpIdxH4ZC/hVW1J6GXBrXifULvU20+y0qS1sryS2WOWaRJJNuO+0qM5rSsfFOm3OhLqt3Mmnxh2hmS6dUMUqkhkJzjIIPTr1rA0bxBZ6Ld69a3MN892+qTSxwQ2crtIpC42kLtOfrVU/wBo6HY2b3kCWrajfXF5cz/ZTdGyZ+UjAX+Ig4LcjIPrSWxT3O2k1nTItMXUpNQtVsWGVuTKvln6NnFZd34otoNW00LeWf8AZV1aT3D3RkG35CgBDZxj5jXIafaxweHjPqF1e2Nzba1cy2s7aeX+ZsjLRKpAVgzenXgg1r2K3Wq694XvdT0wQypaXjMoiIRG3RhWwfulhlgDyM+1C/r7hG3qviGOCz0q80+e2ntby9jgaYNuTy2zkgg4yMVp2GradqsUkun31tdJG212hlDhT6HHSvPb6zMdrdRtps81qnitJfs8cJOY9qsxC91ySfQ81Z1OCXxFca3eaBazLC+k/ZTIYmg+0yb921dwBOF3Ln/bxR0/rsg6/wBdztrLXNJ1K4kt7HUrS5mi+/HDMrMv1ANEOt6Vcai+nQ6laSXqAlrdJlLjHXjOa5f7RZazqugLoun3ED6fOXnZ7RoBbxeWymIlgBkkqNoz0z2rEjur7UtT0GaSKSGaHVQbiyh00xpa5Dg7pSMsTnkg4Oc0dbB0PRY9Y02W6NrHf2z3A3kxLKCw2HDcex4NZL+KbS51zSrPS72zu4riaWK4MUgcptjLDoeOR3rAGk3MvgvxTHa2chu7jUbligXa8yeYMqCeuVBA+tT/AGuw1Xxb4YuNL06dYrczxyTNaNCIh5RxGcgd/wABj3oWyBnd0UUUAFFFFABRRRQAUUUUAFFFFABRRRQAUUUUAFFFFABRRRQAUUUUAFFFFABRRRQAUUUUAFFFFABRRRQAUUUUAFFFFABRRRQAUUUUAFFFFABRRRQAUUUUAFFFFABRRRQAUUUUAFFFFABRRRQAUjKHUqw4NBOB0zTd7f3T+VADPssX90/nUEukafPJ5k1pFI/A3OgJ46VZ3t/dP5Ub2/un8qAKq6NpqFSllCpUkqQgGM9cfWuX1TUbDTJbuCLw9FceW6xmNR8zjGd23bjaBwD9a7Le390/lRvP9w/lQBxE/ivTykcJ8OyzQwSlYsx5VRwFccfdJJGR6Vu6BHp+p6PFdjSra3D5/dhAdvbHT0NbW4/3D+VAYjohH4UAVxpWnhpGFlb7pDlz5Y+b61Pb20FpD5VtCkUYJO1FAGaXe390/lRvb+6fyoAkoqPe390/lRvb+6fyoAr6jpOnavAINSsLa8iByEuIlcA/iKbFo2lwNbNFp1pG1qpW3KwqDED1C8fL+FWt7f3T+VG9v7p/KgCOaws7i5huZrWCS4gz5UrxgtHnrtPUfhSw2VrbTzzQW0MUs7BpnRArSEd2I6n60/e390/lRvb+6fyoAbdWltfWz213bxXED/ejlQMrd+QeKik0vT5TbGSxtnNrj7OWiU+Vj+7x8vQdKmM20gEYJ6Cnb2/uH8qAKaaJpMeptqSaZZrfN965WBRIf+BYzXnfhXw19q+I3jltZ0YS2FzcRPAbu3DRyYzyu4YOPavT97f3T+VG9v7p/KgCOews7qyNncWkEtqVCmF4wyYHQbTxUUWkabb6cdOh0+1jsWBBt0hURkHr8uMVZ3t/dP5Ub2/un8qAGLZ2q2X2NbaEWoTy/JCDZt6Y29Me1RPpOnSaaNOewtWsQMC2MKmMD/dxirG9v7p/Kje390/lQBHZWFnptsttY2sNtAv3YoYwij8BUsil4nUdSpApN7f3T+VG9v7p/KgDl/hv4cvvCngy30nUTCbmOWV2MLFlwzkjkgdjXWVHvb+6fyo3t/dP5UASUVHvb+6fyo3t/dP5UASUVHvb+6fyo3t/dP5UASUVGZCBkqQPpSCXcMqpI9RQBQ1bRhrD26T3cq2Ubh5bVAu2cggqGOM4BHQEZ71qVHvb+6fyo3t/dP5UASUVHvb+6fyo3t/dP5UASUVHvb+6fyo3t/dP5UASUVHvb+6fyo3t/dP5UASUVHvb+6fyo3t/dP5UASUVHvb+6fyo3t/dP5UASUVHvb+6fyo3t/dP5UASUVHvb+6fypPO+bbj5vSgCWimb2/un8qTe390/lQBJRUe9v7p/Kje390/lQBJRUe9v7p/Kje390/lQBJRUe9v7p/Kje390/lQBJRUe9v7p/Kje390/lQBJRUe9v7p/Kje390/lQBJRUe9v7p/Kje390/lQBJRUe9v7p/KkMu0ZYED3oAloqMSEjIUkH2o3t/dP5UASUVHvb+6fyo3t/dP5UASUVHvb+6fyo3t/dP5UASUVHvb+6fyo3t/dP5UASUVHvb+6fyo3t/dP5UASUVHvb+6fyo3t/dP5UASUVHvb+6fyo3t/dP5UASUVHvb+6fyo3t/dP5UASUVEJskgDJHUUu9v7p/KgCSio97f3T+VG9v7p/KgCSio97f3T+VG9v7p/KgCSio97f3T+VG9v7p/KgCSio97f3T+VG9v7p/KgCSio97f3T+VG9v7p/KgCSio97f3T+VG9v7p/KgCSio97f3T+VG9v7p/KgCSiojLt+8CM+tSKdygjvQAtFFFABRRRQAUUVS1XURpWnSXZtp7llIVIbdNzuxIAAH1PU8DrQBdorI0PXf7Xa7gmsp7G9s3VJ7eYqxXcu5SGUkEEVn2vjOC51OGD+z7tLG4uXtLe/bb5csy7srjO4DKsASMHFAHT0VzFt40guNTig/s+7SxnuXs7e/bb5cky5BXGdwGVYAkYJFFv40t7jU4oP7Pu0sZ7p7OC/bb5cky5BXGdwGVYAkYJFAHT0Via1rtzpVzFBbaLeX++JpXkhZESNVI+8zkDPPT2NW9C1Vdc0Oz1RLeWBLqMSLHLjcAemcccjn8aANCiiigAooooAx9TnMep2iA8MR/OtisHWP+QzY/Uf+hVvUAFFFFABRRRQAUVz+u+KDok8g/si/ure3i8+6uYlUJCnPPzEbyMEkLkgVPqviOHS7jS4jaXM8eozpCk0ajy4y3QsSe/oM0AbNFZGs6/Hotzp0MlnczC9uVtxLGo2RFjgFiT6noM1X1zxM+jzvHFo99fJDB9ouZYQoWKPnuxG5uCdo5wKLgb9FZt5rEdvoqalb21xerKqGGK3TLyb8bevQc8k4AHWmaHrY1mK5D2k1nd2kvk3FtMVLI2Aw5UkEEMCCPWgDVooooAKKKKAIL1tllOw7IT+lQaRIZdNic9ST/OpdQ/5B1z/1zb+VVtC/5BEP1b+ZoA0qKKKACiijoM0AFFc7pviv7dqsNlcaTfWIukd7OW5VR54TG75QdyHBBAYDiq1l4ynudW0+xuPD2o2YvzJ5MkzR9EGSSobcB06juKAOrorI03X49S1rU9MFncwSWGwl5lAEobdhl5zj5T1xVXW/FS6RfNaQ6Zd38kNv9qufs+0eTFkjcdxGScHCjng0AdDRXM6j4zgtWiFjp93qQNoL6U2+0eVAc4b5iMk4OFHPBqzb+LNNuvEFro8bN513YC/t3PCyRk4wO+cc/SgDdorI07xHZ6pr2q6TbBml0wxrO/G0s4J2j3GOa16ACiiigArHSdj4ieLPAH9K2KwIv+Rsk/3f/ZRQBv0UUUAFFFVdS1C30nTbi/uiwgt0LvtGTgdgPWgC1RWH4d1271pbk3Oj3Gn+VIyKZJEcNhiMfKThhjkfkTUlr4itrvTdQ1GOCc2lpJIiuqbjPs4YoByRuBUepFAGxRXM23jKIJff2rp13pclna/bWjn2sWh5+YbSecggjrVnRfEv9qX0ljc6bdaddiFblIrgqfMiJwGBUkA54IPIoA3aK5678TXMeu3GlWOh3d89ssbTSxSxIqB84+8wJ6HpTtW8ST2Gsx6VZ6NdajcvbG5IhkjQKm7byXYd6AN+isV/EtrD4ksNCuI5Iby9tWuYwxBHykbkyD97qfTg06z8SWV94o1DQYA7XFhDHLM/G0F84X64GfxoA2KKKKACs/WZTDp5cf3wK0KyvEP/ACCz/vrQBdsW32MDHugNWKq6d/yDrb/rmP5VaoAKKKKACiua1nxa+nazDpllpVzqE25ROYnRRHuVmUDcRliEJx6Dr0p+teKm0eaQLo1/dQ28AuLuaIKFgj5/vEbmABJC54FAHRUVl32u29mNNVEe4k1GVY7eOPqQRuLnPRVUEmmaxr8ej3um20lncyi+uFtxLGo2RE9NxJ7+gzQBr0Vna7q8eg6JdanLDJMluoYxx43NkgYGeO9VoNcuxpl5e3+h31n9nXcsOUmkm4/hEbHntzQBtUVyreNo7bS9XutQ0u7s7jSoVuJ7V2RmaNs7WUqSDnaR14Iq3q/i7TNI0Gz1d2aa3vZIY7cR4zIZCNuM+xyfpQBv0UUUAFFFFAGPp07SardoTwucfnWxWBpP/Ibvvqf/AEKt+gAooooAKK5mPxbJc+Jf7MtNIup7VWeOS8VkChkYK2FJyVUnBPr0BqSfxWLbWFtJtJvo7N7lbNb91URmZugCk7ipPG7GM0LUDoqKyvEeup4c0aXUpLS5uo4vvJAoJA7sckAAU3xBr8fh/RH1SSzubmNMFkgUEqD1Y5IAAoA16KydX1mbTktltNKu9RuLjO2KDaAoAySzsQq+2TyelWNH1S31rSbfUbYOIZ13BXGGU5wQR6ggj8KAL1FZ2k6vFrAu5LeNxBBcNbrK2NspXhivsGyM+oNVB4ntn07Wr+OCV7bS2kRnGP3zRrl9n0OVye4NFwsblFc5f+NdKsPBkXihmaSymjjaJUxucuQAo98nn6GuiB3KD6jNFgFooooAy9amMMcJHdyP0q5Ytvs42Pcf1rO8Q/6q3/3z/Kr2m/8AIPi+h/nQBbooooAKKKKACsrxHqs2i6Fc31tYz3twgAjghQsWYnAyBzgdT7Vq0UAcb4X1Cx0/T9851CW/vbxEubi4spIjNO44wGAwgAwOwAFc5pWnXyeI7BzaaoNUTVJpruKWIixiibcC8fG3JUrgg7sk56mvVcD06UUdbh0scLa+Fov+E/8ANgW+j0uwLXfkySN5D3UueY1PHygsTjjL/WsTTNOvl8S2Tm01QaomrTTXUUkR+wRwtuBkj427iu3BB3ZJz1Neq0ULQGct4nubnV/C6WmnW90r6rMtoWaFlaGNmIkdgR8o2hsE+o9a6WCGO2t44IUCRRIERR0AAwBUlFABRRRQAUUUUAYOsf8AIZsfqP8A0Kt6sHWP+QzY/Uf+hVvUAFFFFABRRRQBxPjyd7yzuNIOm6rJK0ay2UloheKeXnEcmOAoOCQ/BBq/4mt7uez8PjyC80eqWrzCFSQgGdx9lHrXT0ULQDnfF9vNcW+kCCGSUpq1s7hFJ2qH5Jx0A9ayvGmqPLqEGhS2upLpckfm31xa2ckvmpnAgUoDjd/EfTjvXb0UAYl1raWlhI1rpd/NHbrFvjigKsI3HVAfvFR1Ucj61neBreS3g1QpDdpYS3hktXvVIuJQVXcz7vmI3ZA3c4A9q6yijqHQKKKKACiiigCtqH/IOuf+ubfyqtoX/IIh+rfzNWdQ/wCQdc/9c2/lVbQv+QRD9W/maANKiiigApDkKSBk44HrS0UAcLp00+qeO7PUodN1O2dbaWK/S+jPlwdNoiJ43FhyUyCOvatXTbee/wDG2qarcQSRw2ca2Fn5ikbujyuM9idq5/2K6WigDm7CKaHxx4gunglED2lrsfYcOV83IHqRkce4rlvFsLapqj3c9rrkdrc6UI7M6fA4eSRiS0cwAyP4cK2F5avTaKGh3PLPEGnXs0tv/a9pqkTNoqW8f9jREh5znfFJtH3c7dob5cbuas3Wh63eatb3cVrFDrNlo1rJbuVKwC4V33xZHG0gkEDsRXpVFH9fn/mI4nwdoc2ieJNXjkjkO+1tWkuSpxPMfMMjA9zuP4cV21FFABRRRQAVgRf8jZJ/u/8AsorfrAi/5GyT/d/9lFAG/RRRQAVT1ZYX0m7S4s3vIGiYSW8ahmkXHKgEjJq5RQB5foC6v/Z2vW2gjUxam3uvs636MpjuC58sRs+GPy5JzkA4561Y8JtNoEV49haa6+i2mnKTa3kbmQ3IJysStz064+XOMV6RRQB5xp0l3qmgeILpbO6m8R3toxdLqykjiRcEJAnmABguT9SST1o8KKNK1W6vba31ybTY9PjjlfUYHacSq3CRgjcVAJyB8ucYr0eigDzrxpp9nPqN68Ghak+vTRRCwvoFdk3g8HcDtj2nruxketW/Gtjpc10supaDqF9dGyeK2ubRHcCTPCYU/K2cEMRj3ruqKOlh3POL7QdYv9S0yRkP9rWeiJJFcyA7BdpIp2s3+18wPsTV3wnod3pHjC8e5iZpbjTYpLm5CnZJcNLIzgHvjIAHoBXdUUdRBRRRQAVleIf+QWf99a1ayvEP/ILP++tAFvTv+Qdbf9cx/KrVVdO/5B1t/wBcx/KrVABRRRQB5546SBdcsbi3tNYg1RXAjvLGFmEo8uTavGVJDED5wOGPOM0viHVby6k0/RNXstQS0NtHPqklnZySrO+OYFKA4XOSx9MDua9CooQHmnjGzuZvEH25YdaXZpuzSG01GGy4JJZXA+7nEf3sLgHNdDr9vf3GneG/OhaW6j1K1kufKXIUgHe3HQZ711VFCAwvEDW2o6Pq1hPpl5fRRIolgiUoZgcHEbcbiPY9eKwfDZbTBr17o+jX66UFia1spEaJ5JAD5hRJORn5euMkGu7ooA8uubS5u9E8ZS6dZak9peW6NEb2F/Pkm53KoYbigG0AEYBzim694P1KGyuh5f2jT7KaJtJt4lLOnmTo0pI/2QCB6KTXqdFAPUKKKKACiiigDA0n/kN331P/AKFW/WBpP/Ibvvqf/Qq36ACiiigDzPUxJB49Eug2Wq2upPxKphb7NPmVAzsTlApTccgg5A71o63Ncan4n02OHTNTS/sb9dvmIWtGg/ilJ+5naTj+IGu7ooWlgfU5XxRcjXfh/rR0+KeZmimhVBGdzMrFTgdTyDj1qbxnbz3PgHU7eCGSWZ7XasaKWZjxwAK6QAAYAxRQNM57xHerbabHa3Nnqb2l1GY5bjTlYyQnAxwnzDPIyOnfrWdpR1W18Bw6XHaS2+rtp8xtl8raqEZEYcj5VfBXI9c12VFD1uJaWPMPDNpq9jZXlr4dh1RIU0vYsWrbkVL3P8G4dAMlsfLnGKZa2niG10zWtFl0eeCyi0HZCqz+cHm/eZYYUbncnJ9MD1r1Kih6gtDyXWvB2pjw3fRrD5umQWn2iws41JkW5kChxt9F+Yj3kPpXrCcRr9BTqKbYIKKKKQGN4h/1Vv8A75/lV7Tf+QfF9D/OqPiH/VW/++f5Ve03/kHxfQ/zoAt0Ux5EjGXdV+pqE39mOt1CP+BigCzRVb+0bL/n6h/77FH9o2X/AD9Q/wDfYoAs1ly2UkuqOrmRrN08wpuOPM+7jr0xzj15q3/aNl/z9Q/99ij+0bL/AJ+of++xQBhfYJYoYY/st0ZfsoEbI5+SXJySc8dutXtRtJ2lt7iKMyXEcTZYE43DGOMgHvir/wDaNl/z9Q/99ij+0bL/AJ+of++xQKxkebqyt53+lPH5cixr5aqTyuCw7H72PYdKdaQ6lc2V59q8yO4kRfLOcfMAcHjp0Gelav8AaNl/z9Q/99ij+0bL/n6h/wC+xQMw4bTU7iRvPE8SyKbsfvP9XKRgR9eg4OOnWrunHUEvFS4WQxvCJJCVACyHBIz+gAPGOner/wDaNl/z9Q/99ij+0bL/AJ+of++xQFizRVb+0bL/AJ+of++xR/aNl/z9Q/8AfYoAs0VW/tGy/wCfqH/vsUf2jZf8/UP/AH2KAMrWP+QzY/Uf+hVvVzmqXEMuq2bxyo6KRuZTkD5q2vt9mOtzF/32KALNFVv7Rsv+fqH/AL7FH9o2X/P1D/32KAMFNGvmgtlZwpc5kUl8J8p+Y/Nktk/TitSzsPs17dSYckooWRmJ3HHzHr1zirX9o2X/AD9Q/wDfYo/tGy/5+of++xQBhQ2Wo2MVvMokd/KYvHGT8rbQMncTls/y6VIk/iAweYUO8KAIyi/Nnfkn8k9OtbP9o2X/AD9Q/wDfYo/tGy/5+of++xQBkyS67HJHGoDpvGZSg5yFOCADxksM8dOvrJaf2nKbx381ZjbhU8xQqrJluFx1HTmtL+0bL/n6h/77FH9o2X/P1D/32KAsYyfbIS/2a1uIYzt8yTbvlzg54YkNzjketXrFtTll8u+RVQR7mZQMMWA+Uc8Yw35irf8AaNl/z9Q/99ij+0bL/n6h/wC+xQBhR2eqSTRxzibypCLaU+Z0jjOQ/XOX5HryKs2q6nb3kCyGaRGdkkJA4RSQhJ+nJ6Ek/hWp/aNl/wA/UP8A32KP7Rsv+fqH/vsUBYs0VW/tGy/5+of++xR/aNl/z9Q/99igA1D/AJB1z/1zb+VVtC/5BEP1b+Zpb6+tHsJ1W5iZjGQAHHPFQaNd20OlxJJPGjAnIZgD1oA2K5prXVrNHubf78krh1GWIXcxDEHOT0HA6H8tz+0bL/n6h/77FH9o2X/P1D/32KAMeWLWJWSdmYvG8jLEqgJwMKfU98ZNO83W3VjGZAgU+W0kSh2+YD5h2wN3p0Fa39o2X/P1D/32KP7Rsv8An6h/77FAGXJ/bC44M3ztjKKNuGIU8eowf8Kr3d9qtlbsZ5SPkyjiNNzPsB24z0znpz0rc/tGy/5+of8AvsU031gxBa5gJHIyw4oAr3drPNe2xVpBDKNtyoPGByPpzwcdQaoNYCDyt9pcSRedMWSNmJ6/IevpWz/aNl/z9Q/99ij+0bL/AJ+of++xQBnT2FxNp1isyNLcRuN2XPTnqQee2agjk1cvDI/2kxo43oI0UsdjZX/dB24Pv1rY/tGy/wCfqH/vsUf2jZf8/UP/AH2KAMvSzqc10ZbxJFXynVd3GeQRkcc9e3amG61P7JYxW9tch1CrMZFHPQHrz0yc5Fa/9o2X/P1D/wB9ij+0bL/n6h/77FAGHbyazFZxRsLnaqKruYlMgfb0Azyuccn/AOuNfTDfOkr3+FcvhUUDAGB0PfnNS/2jZf8AP1D/AN9ij+0bL/n6h/77FAFmsCL/AJGyT/d/9lFa39o2X/P1D/32KxY54f8AhJpJvNTyivD54+760AdHRVb+0LMdbqH/AL7FH9o2X/P1D/32KAM/U7a6l1SCaJHaKJAW2sQc7xnbzjOOue1QRS628JaSMCYMQCE+506ZwCOuOv1rX/tGy/5+of8AvsUf2jZf8/UP/fYoAq2g1IGZJ5N2Yz5blAAG3MB09tp/ziqQs5J4LZI7aVJBKDcm4ZiGIVsnhuefTjpWv/aNl/z9Q/8AfYo/tGy/5+of++xQBWtraeKS83PIyDK24J6KRk/Xk4+gFU7ZdRsLW1gWDcXVN5QZCtuXduJP93Nav9o2X/P1D/32KP7Rsv8An6h/77FAGTI+srbEOZTvAJaOJdyEhvlA9Mheff8AJYhq8aRqqlQiKWBUEucRjBJP+/8AlWr/AGjZf8/UP/fYo/tGy/5+of8AvsUAZunahdzS3gkDSmGMNsCrxJlsqCDyOB1qKJtYsbdkeJpW3M2Yz5mSynjnHR/yBFay39iowtzAMnPDCl/tGy/5+of++xQBjtHq4uHkWWcsnmMoZVKnIQhR7fe9xzXQ1W/tGy/5+of++xR/aNl/z9Q/99igCzWV4h/5BZ/31q5/aNl/z9Q/99is3XLu3n04pFPG7bwcKwJoA0dO/wCQdbf9cx/Ks++jnGsiZUmKiDEZSIuA3ze4APTqOas2N5ax2Fur3EasIwCCw44qx/aNl/z9Q/8AfYoAxWl11d8u2TzGjUGNVGxCHO4rwSTgjGc5/CpUOuSKpaTYSwB2xDhfLznnnJfj+lav9o2X/P1D/wB9ij+0bL/n6h/77FAGMJdZubqNZYJI4g0TMOBghl3YI7Y3dzUl1b3L31ybeKdbppFMM5J8tV2rnPOCOvGK1f7Rsv8An6h/77FH9o2X/P1D/wB9igChbRS/2bcrbwTw3pjwzTN958dQckHnv0qEWZnntTBayxQqzNKLktyfl5+9yevPStX+0bL/AJ+of++xR/aNl/z9Q/8AfYoAzls7tbDUULSvIFaK2y3OzHHfrk4z14FJnULELbQ2+4FU2mJcqp3Hfksc9MVpf2jZf8/UP/fYo/tGy/5+of8AvsUAYsr639kaOTzSXiB3xRLu3lPu4zwN3fr796kQ6zHu8tMKhBCFRiTL4OTnP3ea1v7Rsv8An6h/77FH9o2X/P1D/wB9igLGXp2o3k8F6RunkiRdi7FH7wg5UEHBGcVFG2s6fA0BhabCvsZD5mWIBXJODgNu/MVrrfWCDC3MCj0DCnf2jZf8/UP/AH2KAMby9YSd5Ekndo/MwHVcPmRSoHttzz1roqrf2jZf8/UP/fYo/tGy/wCfqH/vsUAZOk/8hu++p/8AQq365zS54Y9XvJHlRUYnaxPB5ra/tCzH/L1D/wB9igCHVI2khi+SSSESZmjiPzMuD+fOOKpwvqMBSFYZvKkYeWSAxjXechiT2XGOtaX9o2X/AD9Q/wDfYo/tGy/5+of++xQBi51j7KsW+63LApZ/LUNvDDd25JGelTCbWJrqeNVkhh3jY7IpIGGzjt2X16/lqf2jZf8AP1D/AN9ij+0bL/n6h/77FAGM7avNcIzxSgqhygUCPlVxznJOc8dv5vmutTtYmkuJCkTEFnCJmMbm4APXgL19T+Gt/aNl/wA/UP8A32Ka19YOMNcwEehYUBYzZvtN3baPPKkjZAeYLGTyVHUAjHP1xS+Zq6JmXzCrFSxjiUtHy3AHfovX1P4af9o2X/P1D/32KP7Rsv8An6h/77FAWM4z6tI5iVHjwwVpTGuMb+o9fkxUMh1cRwtI0xdWDFoolyMxnI25wQGx19fxrX/tGy/5+of++xR/aNl/z9Q/99ijoBlzz61GgZY2aRpgAiqu1VAGffnJ59vzXzNXRT5nmFGKlmjiUtHy2Qo79E656n8NP+0bL/n6h/77FH9o2X/P1D/32KAKumyai91dC8ULGrYjG33OMHHPGO55rTqt/aNl/wA/UP8A32KP7Rsv+fqH/vsUAZ/iH/VW/wDvn+VXtN/5B8X0P86y9buYLiOAQzJIQ5JCtnHFamm/8g+L6H+dABfQiSAs0ixoikszdAPWufs7O21ZHls72ORUbDZRlIz04ODz2PeujvrUX2n3NozFBPE0ZYDOMjGa5q58M6ne2sn2m6tpJWkUiFt7QgCNkyATkHLbsDjKj60AW/8AhHX/AOe8f5Gk/wCEdf8A57x/lUF74SnuY7tE1A4lhRY9y9HyvmFvUOEUH6t1zSDwfmwlhkkjeVrOO2R3BYphmLYPoQ2O3AoAsf8ACOvx+/j56cUv/COvx+/j56cGqs3gxZmALQeXGX8lChxGGmEmB6fKCv4+lA8IzJqenXCXYEFoz4iUlQgMjOoXr2IUjjgfhQBM+hrEYxJdwqZG2IDxubGcD3wDUD2FrHP5D6hAsvmGLawIO4Jvx/3zzTrPwgbM2W17ci3lgmZdhwzojq7D/aO4HP8As1JrnhWXVb65uYbwQGSBVj+TOyQHl/xT5aAFh0MXEEc0VzG0cih1bB5U8g0kWipNLLHHdxM8TBXAB4JAYD8iDUV14Rlnu75lmgWGdNi/KdxU7PkbsVUIcf7353bTw6bLxFJqUMqCB/kW22/LGuxVyo7NleT6cUAUo9Ot5ZxDHfRNIS427TkbCA2fTBI/MVa/4R1848+PP0NRax4UfUJNSmgmSKS7MBwRw3lk5VuvDcduwzmqs/hC+llTF7F5aWbWu5gS5Bi2YY9WG75uT+HegZe/4R1z0nj59qjh0VLgyiK6iYxOY3wD8ren61Mnh1rfxHa39r9nhtoYvLMYTJxg8KOi8nOQR7g1SuvDNyl5qt8vlOZ1leJYVIldyE2BiTj5SmR9fzBDr/ToNMgWa7u0RHcRriNmJY9AAoJ7GpbbRUvLeO4t7uKSKQZVgDyKsS6NejSNNjglhN5azrcStLnbI5Db+nIyWJqgPCV0mpWV614H8hHLomV+dmdjt68EvggkcAdaALo8PuMHz4+uOlNl0ZUaNJLuFWkbagPBY4JwPfAP5Viw+DdSk8PJa+baW0kgRmiCEiNhGFDg8/PnkkYz61tr4YVJoZwLczpqD3jyMnLBg4Az6gPx9KAD/hHXJ4nj/I0n/COv/wA94/yqrZ+CxZtA8MsUUsaxqZI0IbiNkcj/AHiwP/Aear23gaVNLjtZ7mOR0ExVmyQHZFVXHTBBXd9T1zzQBoRaEJt/lXcL7GKPt52sOoPvT/8AhHJP+eyfka0dJ006ab7JjIubprgFFwfmAzn3yK0aAOd/4RyT/nsn5Gj/AIRyT/nsn5GuiooA53/hHJP+eyfkaP8AhHJP+eyfka6KigDnf+Eck/57J+Ro/wCEck/57J+RroqKAOd/4RyT/nsn5Gj/AIRyT/nsn5GuiooA53/hHJP+eyfkaP8AhHJP+eyfka6KigDnv+Eck/57J+RqgbTbK0eclWIrsK5XfnU5x/01b+dAD4NINwxUMF4zkiq9rZ2d7czW9tfxSSxZ3AIwHBwSCeCAeDjNdJaAbvwrn/8AhGL828ls17EbdIjFDH8+2QeYH/eLnHQbTjqGP0oAs/8ACOv/AM94/wAjSf8ACOt/z8R/lUcfhWYJaqb0RqkLrKsanG/LGMrzwE3tj6L6VFpPhBrKKzW5limNuZWAILAMwQBl4GPuk/U0AWf+EdbGftEf5Uv/AAjr/wDPeP06GqUfgpVtI7VngMKhGZNh2lxA0ZbHqWIbPtUd34Jmlso7aC7WONZllMa5UE+UqMc84bcCwPqfXmgC7Noa28TSzXcMca43M3AGeKhudOtrORkuL+CJlVWIYEcM21fzbii78Hm4F8RJBvuvN3l0J37nR0DeuNhH48Voa34fOsXVpL5wjSJJFlTbnfkfL/3ywDfhQBUh0RbhWaG6idVdkJAPVTgj8CMUn9jJ9q+zfa4vOCeZswfu5xn86jj8J3Mc1g5u4naCBVlmKkPvG4sV5wA5fn6fk6Hwi1tc6ZNbzRILKCONoQuI5XB+ZmHc9SD2PNCDoNfTreO5Nu97EJg6x7NpzuYEr+YB/I+lWf8AhHX4/fx89ODzVjWPD/8Aal21ykohlNlNarIAdyl8YYfT5v8Avo1kxeEb6KLTI0u4VW1m81uMlT5gYhDgEAqMY4HPegGXv+Edb/n4j646VGNFVrmS3F1F50ah3TByAc4P6H8qibwjJHDpKWr20clo++WQoSGJIJbaeCSB1OCPXtVvUPD0l54kj1LdB5IWMNlT5gC78qD0w2/B+lAENzoyWdu9xcXcUcSDLMQeKq3aWOnSeXcX6CTf5exYnY7goYjAB/hINWbXw/cz+ErmxuJCl1d/eZ+qoCAinB6hFUHB65pt14O8+7Zo72aCIzSSgpNJ5iloVj+9nPUZxnFDAp35tLCCGe4uQIZyBE6Rs4bPTG0HrkYqyumMyK4I2sMgnjitiXSnl0qxtA0UbW8kDtsUhP3bAkAdunFc/d+HbycXZS3SVGv4/IhuPuLCG3tnB+6XZj64A4oDoWv7Jk9qP7Jk9qNO8JT2WuWd9JemZILZItuSCCFK4HqpznBPUV1Plr6UAct/ZMntR/ZMntXU+WvpR5a+lAHLf2TJ7Uf2TJ7V1Plr6UeWvpQBy39kye1H9kye1dT5a+lHlr6UAct/ZMntR/ZMntXU+WvpR5a+lAHLf2TJ7Uf2TJ7V1Plr6UeWvpQByMtgYSob+LpU8OliSGSZpUiSMZZn6Adc1c107J7YDuG/pUkFqNQ0e8tC5QTxtGWAzjK4zQwM6xs7fU4Wks72ORUba2UZSD24ODz29asHw8//AD3j/I1UuvDOp31tJ9pu7eSV5Qwhbe0KgRlMgE5BydwA4yB9affeE57mO8VL84ljQRBl6PlTIW9Q+xc8d265oAn/AOEdf/nvH+VH/COvx/pEfPTiq48H5sJYZJI3la0itkkcFigVmLDPoc47dKJfBqTOoZoDHGT5KFDiNTOJMD0G35f/AK1HUL6Fn/hHX4/fx89ODUb6GsbRq93CpkbYgP8AE2CcD3wD+VQr4RnTU9OuFuwIbTcBEpK7R5jMoXrxhgpHHCinWXhE2TWJVrcrbSwSldhwXSN0dh6MdwOfbmhAxj2FpHMYX1CBZBIY9rAg7gm8j/vnn6VYh0ITwpNFcxtG6h1bB5B5Bput+FJdUv7q6hvBAZYUVBszskBwz/iny1Fc+EZbi7vmE0AhuBgfKdzKWQ7W7FVCED/e/MQyWLRUmkljjuomaJgjgA8EgNj8iDUUWnW80whjvomkJcbQpyNhAbPpgkfnV6z8PNZeIZdSilTyJPkW22/LEuxVyg7NlefbA7VV1jwm+oSalLBOkT3bwNgjhgmcq3Xg8duw60ATf8I6+cefHn6GkHh1z0njOfaqM/hC9mmGL2Ly1sza7mUl2Bj24Y9WG75sk/hWinh1rfxLBqFr9nhtY4vLMYTJxg8KOi8nOQRnuD1oFcgh0VLgyCK6ibynMb4B4YdRUOo6fb6VbfaL27WOHdt3CJmwf+Ag0258M3UVzqt8nlO0yyvEIVIkd2KFNxJx8pQEfU/jrPo8r+GRpvnKJ2VTJKRkF9wZj+Jz+dHQfUxo4LGW8jtFv4/PkUFUMbDqMgHI4OOcHnHatD/hHJP+eyfkauQ2F/bavPJDNb/YriUTSBkJkDbAu0c4x8oOfqK1qBGAPD8g/wCWyfkaQ+HpD/y2T8jXQUUAc7/wjkn/AD2T8jR/wjkn/PZPyNdFRQBzv/COSf8APZPyNH/COSf89k/I10VFAHO/8I5J/wA9k/I0f8I5J/z2T8jXRUUAc7/wjkn/AD2T8jR/wjkn/PZPyNdFRQBzv/COSf8APZPyNH/COSf89k/I10VFAHO/8I5J/wA9k/I0f8I5J/z2T8jXRUUAc7/wjkn/AD2T8jR/wjkn/PZPyNdFRQBz6eHpFOfOT8jW1awmC3SIkEr3FTUUAFFFFABRRRQAUUUUAFFFFABRRRQAUUUUAFFFFABRRRQAUUUUAFFFFABRRRQAUUUUAFFFQXd0LODzWjd13KpCY4ycZ57c0AT0VmS65BCs7PFLiMZTABMgBIO3nsQev1p/9rxbbhvLkAiUuDx84BIyOeOR3xQBoUVWhlS/sBIFISVSME/h1H8xWadMuhbW4XHmJZGF/wB4eWyvH6MM+9AG3RWBDp+pRXdvMBEIIhJth8wgxhug9Djj6Y4q7pFpParL5yhN235Q27LAYZ/+BHmgDSrk/wDmK3H/AF1b+ddZXJ/8xW4/66t/OgDobXr+FW6qWvX8Kt0AFFFFABRRRQAUUUUAFFFFABRRWTcX0y3F5i5ii+zqdsJUFpPkznr0z6ehoA1qKyNOvL66vpt4zbpwTtAAO1SMHOT1OcijTtQnuVkVpoGkaNXjGMBGOcoeecY+tDC5r0VUs7iafTbecqrySIGbB2jOO1SpM5l8t4thKlgd2f8APWgCaiiigAooooAKKKKACiiigAooooAKKKKACiiigDB8Qf8AHxbfRv6Vd0j/AFD/AFFUvEH/AB8W30b+lXdI/wBQ/wBRQBo0UUUAFFV5r60tpVinuoYpGUsqPIFJA6nB7Cmx6lYzeT5V7bv5+RFtlU+Zjrt55x7UAWqKZHLHKGMciOFYq21s4I6g+9eUX3xrFhqN1Z/2EX+zzPFuFzjdtJGcbfatKdKdT4UZ1KsafxM9aorx3/heo/6F9v8AwKH/AMTR/wAL1H/Qvt/4FD/4mtfqlbsZ/WqXc9iorx3/AIXqP+hfb/wKH/xNH/C9R/0L7f8AgUP/AImj6pW7B9apdz2KivHf+F6j/oX2/wDAof8AxNH/AAvQZB/4R8/+BI/+Jo+qVuwfWqXc9iorx3/heo/6F9v/AAKH/wATR/wvUf8AQvt/4FD/AOJo+qVuwfWqXc9iorx3/heo/wChfb/wKH/xNH/C9R/0L7f+BQ/+Jo+qVuwfWqXc9iorx3/heo/6F9v/AAKH/wATR/wvUf8AQvt/4FD/AOJo+qVuwfWqXc9iorx0fHQAY/4R8/hcj/4mj/heo/6F9v8AwKH/AMTR9Urdg+tUu57FRXjv/C9R/wBC+3/gUP8A4mj/AIXqP+hfb/wKH/xNH1St2D61S7nsVFeO/wDC9R/0L7f+BQ/+Jo/4XqP+hfb/AMCh/wDE0fVK3YPrVLuexUV47/wvUZz/AMI+f/Akf/E0o+OmTgeH2yf+nn/7Gj6pW7B9apdz2GivJH+NNzGGL+Fp1CjJJmIwPX7tIPjVcGbyR4XnMuM7PP5x9NtL6rV7fih/WaXf8z1yivOvCXxS/wCEo8Rx6QdIa1Lo7GQz7sbRnGMCvRaynTlTdpGkJxmrxCiikH3R06dqgsjNxCtwIDKgmYZCZ5IqWuVuv+Rxj/66J/6DXVUAFFFFABRWRc2M66rc3UAI+0WqwBlblXy3zEegBHSsNfDuokDy4YrbcQYdsufsbDG5h678HOPXnvQNnZ0VlaDZS2NpKskKW4eTckCNuEY2gHn3ILf8CrU59aBC0UnPr+lGD69vSgBaKTn1/Sjn1oAWik59e/pRz69/SgBaKTn1o59e3pQAtFJg+vb0o59aAFopOfWjn17+lAC0UnPr+lHPr+lAC0UnPr29KOfX9KAFopOfWjn170ALVLVbvTrOyMmqXMVvbFlG+V9o3ZyBn8Kuc+v6V578Zgf+EDXJz/pkXb61pSjzzUe5FSXLByNiXWfBM4kE2q6bIJM5D3AO3Oc7efl6np60p13wbhx/bViA56C76d+OeBk5+vNfMmB6UYHpXofUIdzg+vS7H1HrstuPAGqT6dPuhNjLJFNHITnKk7g3rnnNfNQ1jVcf8hO9/wDAh/8AGverPP8Awo4YP/MGb/0A187joKeCikpLzFi5NuL8i9/bGqf9BO9/8CH/AMa9z+DVzcXXhC5e4nlmcXrgNI5Y42rxk18/1738E/8AkTbn/r9f/wBBWrxqSpE4Nv2p6TXJ/wDMVuP+urfzrqxnua5T/mK3H/XVv51456p0Nr1/CrdVLXr+FW6ACqOqPIkEe1pFiMmJWiB3BcHpjnrjJHar1FAHPpd3/mWbx29x9ni/125t24MxHcAtgYP481NfSXK3su17gSgp9lRAdjeu7t1znPQYxW1RQBgCTVCWRTJut5khDOp2y5bJY46jbtGfXNRSyXu/E8tys22XyhCG2s4f5R0wRj17V0lFAGXeSTLfWAVpA5I8xE3YI79tuPrz6VmeZqAtEEUsryLIVViXHmtxg8jgDnKnA9+K6eigDIN1dy65bBIbhbMB1LbQFc46nuMEYHFTalLJZ2k980cEhgjZlynOPTNaNcl458UWGj6Nd2jt5t5LEQsKHkZ7t6Crp051HywV2RUqQprmm7IzI/GmstGjrpkAVzhSEfBPtzz0/SqcvxEvbaSZBpkTyxHdKkMDsVJGcnHTIrgB40mMmnq8WIII8Toq8yEb8DOfu/MPTpUD6/ZTmzZ1uofskyTpHCBjIRV2Ak5AGwYJycMc+/XDBu/vnLPGL7B3v/C0tVFmlyuiItu33ZHRlU+nOcc1TvPit4ggiguofD0UyyN5asokwc9hjryMVyf9uW11bTmNJRNNbJbtGQBGmG3EjnJ6ccDFV9V16O0t4buHz1vVthaonHlqRjD5znsDjHXnNEqEV0JjXlK2p1UPxv1NoPPl8PqIc4Mqbiuc46/Xitq2+Kd3cwvKbBYEQlXaeCRApBwQTnAweK8rvvFVrIbyOzsjHBKkQiimRXVWEhklJB45Zjj2Aou/E1lPcveJFc+eDdhImVdjCcnG457BumOSBzWTpJraxsqrT3PpXRNS/tbR7e+KKplByFORwSOD6cVoV8q+GPGGt+F/LOnXr+QDlraU7om/Dt9RivdvBvxI0vxWFtpALLUgObd24f3Q9/p1oqYWcFzbodPEwm+XZnaUUUVzHQFFFFABRRRQAUUUUAFFFFAGD4g/4+Lb6N/Srukf6h/qKpeIP+Pi2+jf0q7pH+of6igDRooooAxr3Sbme4vvJlgEN7D5cpdCXQhSBtIPTnoenPrVQeGrhJSsd6PKZwxkcFpl2tvUhjwTu4JI6AVo3msfZZbgLaSyxWsRknlDKAnylgBk8nA/DIqC28Rwzw2srQOsc7SL5iurIuxSx+YHkYB6ehoHqT6HpL6PZy273P2jfM0obywh+b1x1OcnPvXhurfDHxdd61f3MOmo0U1zJIjfaEGVLEg4zXu+lanHq1n9piUou4gKTzjqMjtkEHHvXg+r/Ezxda63qFvDqgWKK5kjRfs8ZwoYgDpXZg/aXfJb5nHivZ2XPf5FT/hVPjL/AKBaf+BMf+NH/CqfGX/QLT/wJj/xpv8AwtTxl/0Fh/4Dx/8AxNH/AAtTxl/0Fh/4Dx//ABNd/wDtPl+Jxf7P5/gO/wCFU+Mv+gWn/gTH/jR/wqnxl/0C0/8AAmP/ABpv/C1PGX/QWH/gPH/8TR/wtTxl/wBBYf8AgPH/APE0f7T5fiH+z+f4Dv8AhVPjL/oFp/4Ex/40f8Kq8Zf9AtP/AAJj/wAab/wtTxl/0Fh/4Dx//E0f8LU8Zf8AQWH/AIDx/wDxNH+0+X4h/s/n+A7/AIVT4y/6Baf+BMf+NH/CqfGX/QLT/wACY/8AGm/8LU8Zf9BYf+A8f/xNH/C1PGX/AEFh/wCA8f8A8TR/tPl+If7P5/gO/wCFU+Mv+gWn/gTH/jR/wqnxl/0C0/8AAmP/ABpv/C1PGX/QWH/gPH/8TR/wtTxl/wBBYf8AgPH/APE0f7T5fiH+z+f4Dv8AhVPjL/oFp/4Ex/40f8Kp8Zf9AtP/AAJj/wAab/wtTxl/0Fh/4Dx//E0f8LU8Zf8AQWH/AIDx/wDxNH+0+X4h/s/n+A7/AIVV4y/6Baf+BMf+NH/CqfGX/QLT/wACY/8AGm/8LU8Zf9BYf+A8f/xNH/C1PGX/AEFh/wCA8f8A8TR/tPl+If7P5/gO/wCFU+Mv+gWn/gTH/jR/wqnxl/0C0/8AAmP/ABpv/C1PGX/QWH/gPH/8TR/wtTxl/wBBYf8AgPH/APE0f7T5fiH+z+f4Dv8AhVPjL/oFp/4Ex/40f8Kp8Zf9AtP/AAJj/wAa6TwB4+8S6340sdP1DUBNayiTenkoucISOQM9RXtD3CJOkJzuYEg9q5q2JrUpcsrHRSw9KrHmjc+c/wDhVXjL/oFp/wCBMf8AjR/wqnxl/wBAtP8AwJj/AMa+iEvYXaIKW/eMyr8vp3+nFPiuUmdlXOV9R15I4/EVl9fqdkafUqfdngqfDrxYru40ZlbCpGBdxYVAOR179yPWnT/DzxZLdpcpouJI1IXN1FjJyQcA9if0r36io+tz7L+vmX9Vh3Z4x8OvAXiTQfGUGoalYrFbJFIrOJkbkjjgHNez0UVlVqyqy5pGtKkqceVBSDoKWkHQVkaHLXP/ACOKf9dE/wDQa6quVuf+RxT/AK6J/wCg11VABRRTEmikdkSRGZMblVgSM+tAD6KKKACiiigAooooAKKKKACiiigAooooAKKKKACiiigAooooAKKKKACiiigArzz4z/8AIiD/AK/Iv616HXnnxn/5EQf9fkX9a2w/8WPqZV/4cj5+ooor3jxD6Hs/+SHD/sDN/wCizXzuOgr6Is/+SHD/ALAzf+izXzuOgriwm8/U68VtH0Fr3v4J/wDImXP/AF+v/wCgrXgle9/BP/kTLn/r9f8A9BWnjf4QsH/FPSa5P/mK3H/XVv511lcn/wAxW4/66t/OvHPWOhtev4Vbqpa9fwq3QAUUVnX15Na3cX3Rbkc4XcWbsvXjPY4PNAGjRWMl9dOtsPtVsDdDcrBMiMYzt6/Mfy6GrNxczi4t7aOaGMvGXaV1yDjHAGR6560AaFFYV1qF9bPcDzUcLOkS7LcswBXdnG7k1r2crT2UMz7NzoGOw5XJHagCaiisbxRr8XhzQ5r58NL9yCMn77noPp3PsKqEJTkox3ZM5qEXKWyMbxv42j8PRfYrMrJqMgzjqIVP8R9/QV49fzPcwXE8kjSvICzOxyWPvUF1dT3t3LdXMhknmYu7nuTTEcKGRxujbhhX1+EwkcPTcVu92fKYvESxFRSey2RjUZI5GMjkZGRW3/ZlqRkbiDyDurotA+HF1rwWZUa2tD/y2lJ+b/dHf+Vc1TDulHnm0ka066qy5IJtmYNYt59U1grInl3lrGqN5IH7xfLzjj5Rw3TApuu6jFFe6fdRahbSGz3JHJcLKTNuDZLFVyuM8Y6cV6hY/CLw9a4aaS8uJB3Mu0fkKuTfC7wrcKFmspHAORmVuK8WrWp3tE9qlQqWvI+bdWe2k1a5ezklkt2fKPKxLNwM5J5POcZ5xjNU6+ib/wCCnhW5iYWv2yzk7Ok24D6hs15p4p+FWs+G0e5iX+0LFeTNADuQf7SdfxGaKUoz0T+8KkZQ1aOKi/1YqRWaN1dGZHU7lZTgg+oNNUAKAOlLXqRVkkedJ3dz3X4a/Eg6yU0XWpQNQAxBOePPA7H/AG/5/WvT6+PY5JIZUlidkkRgyOpwVI5BFfS3w+8Wr4s8OrNMVF/bkRXSju3Zvow5+ua8vF4dQ9+Ox6WFrufuS3OsooorhO0KKKKACiiigAooooAwfEH/AB8W30b+lXdI/wBQ/wBRVLxB/wAfFt9G/pV3SP8AUP8AUUAaNFFFAFK40mzubh55EffInlyBZGVZFwRhgDg9TjPSnf2ZZ79xgBPmNJgk43FdpOPcE/nnrWXqWsXFteXkcdxbQm2tzJHBIuXuDtJyORwCMcZ6HpUdnrGoObNZ/JVnnlhnV49rrtQsuQGIXp6nIINHQaTNqysLfT4TFbqwVm3Es5ck4A6kk8AAfQCvLr/4LxX2pXV2dfZDPM8uz7ODt3EnH3vevRdAv5tQ04yXDxvMkhR2hwYyeD8pBII56/Udq+Ytfkk/4SPVB5jj/TJf4j/fNdmEjOTfLKxx4qUIpcyueof8KNh/6GJv/AYf/FUf8KNh/wChib/wGH/xVeP+ZJ/z0f8A76NHmSf89H/76Nd/sq38/wCBxe0pfyfiewf8KNh/6GJv/AYf/FUf8KNh/wChib/wGH/xVeP+ZJ/z0f8A76NHmSf89H/76NHsq38/4B7Sl/J+J7B/wo2H/oYm/wDAYf8AxVH/AAo2H/oYm/8AAYf/ABVeP+ZJ/wA9H/76NHmSf89H/wC+jR7Kt/P+Ae0pfyfiewf8KNh/6GJv/AYf/FUf8KNh/wChib/wGH/xVeP+ZJ/z0f8A76NHmSf89H/76NHsq38/4B7Sl/J+J7B/wo2H/oYm/wDAYf8AxVH/AAo2H/oYm/8AAYf/ABVeP+ZJ/wA9H/76NHmSf89H/wC+jR7Kt/P+Ae0pfyfiewf8KNh/6GJv/AYf/FUf8KNh/wChib/wGH/xVeP+ZJ/z0f8A76NHmSf89H/76NHsq38/4B7Sl/J+J7B/wo2H/oYm/wDAYf8AxVA+BkROB4iY/wDbsP8A4qvH/Mk/56P/AN9Gu5+ETufiDbAuxHkS8Fie1RUjWhFy59vIuEqUpKPJv5nU/wDCik/6GB//AAFH/wAVR/wopP8AoYH/APAUf/FV6rcXvlXKQIqlmBPzHHOCQP0oiu2Z4gwUBg249MFTXB9brdzt+q0uxwXhb4UJ4Z8RW2rDWGuDAGHlmALncpHXPvXoc1uk5Hmbio/gzwajtblp2YEKMAMMHsc8H34qzWNSpKo7yZrCnGCtEqDTrZWUqjKwJIYMeP8AOamjt44pHkUfM/U1J/EPpS1BYUUUUAFFFFABSDoP60tIOgoA5a5/5HFP+uif+g11Vcrc/wDI4p/10T/0GuqoAZMWWCQru3BSRt65x2rnfCqQeZdsJbN7rjzlhDiRMkkBwx4/AAdcVv3ciRWU8khxGkbMxxnAA5471keG4dNghkXTbySdCFYoeET02rgBfwoQG7RRRQAUUUUAFFFFABRRRQAUUUUAFFFFABRRRQAUUUUAFFFFABRRRQA15EiQvI6oi8lmOAKaZ4QGJlQBcFjuHGelVtUs3vbVY42AZXD4ZiobHYkcj1/Cq76Q0kF0jPG7zwxoXKdWXPzH86ANIyxiVYjIokYZCFuSPpXn/wAZ/wDkRB/1+Rf1rtJLW4l1CCdjEI4ix4zk9QOPXnrn1ri/jP8A8iIP+vyL+tbYf+LH1Mq/8OR8/UUUV7x4h9D2f/JDh/2Bm/8ARZr53HQV9EWf/JDh/wBgZv8A0Wa+dx0FcWE3n6nXito+gte9/BP/AJEy5/6/X/8AQVrwSve/gn/yJlz/ANfr/wDoK08b/CFg/wCKek1yf/MVuP8Arq3866yuT/5itx/11b+deOesdDa9fwq3VS16/hVugAqNoIXlWVokaRPuuVBI+hqSigCpcQWVvaTySWsJiAMkg8sfNjnJ9TVZ76znW3jltN6MFYZVHWPJ2r0JHJ4GM1pOpeNlDFSRjcMZH51QXRoFKkSzA5y+CBvOSwJ47Ek8YoAd9tg+y3Fy9vIpt2/eJsDNkAHjGc8EVYVBJBGYXaFCNwCKO/4VDBpqw2xt/PmeMoykHaM57nAGT7+5q3GgjjWNc4UBRn2oAh8qdOUuC59JFGP0xXjXxJ1xtU8RmyQ/uLEeXgHgyH7x/kPwr2TUbtbDTbq8cjbBE0hz7DNfNUkrzyvNKS0kjF2J7knJr2smoqU5VX0/U8jNqzjBU11G0UVr+F9GOv8AiG1sDnymbfMR2Qcn8+n419BOahFylsjw4Rc5KK3Z1/w+8F/2hGuq6ombMnMEDD/WH+8f9n2716yqhVCqAFAwAB0psUaQxJFEgSNFCqoHAA6Cn18disVPET5pbdF2Pq8NhoUIcsd+r7hRRRXMdAUUUUAePfE74cRrDN4g0OAIUy93axjgju6jsfUfjXjlfYZAZSrAEEYIPevmX4heG18M+Lbi2hXbZzjz7ceik8r+ByPpivUwddy9yR5uLoqPvxOWrrfhx4iPh7xhau7Ytbsi2nGeMMflb8Dj8M1yVHPY4PY13TipxcX1OOEnGSkj7EorG8Jaoda8J6XqDNueW3Xef9scN+oNbNfPSTTsz3U7q6CiiikMKKKKACiiigDB8Qf8fFt9G/pViwlaHT7iVY2kZFLBF6sQOg+tV/EH/HxbfRv6VPZNs0y6bbI21CdsZwx46D3oAn0rUXv4X86B4ZozhlaN1BHYjcAcGtCuc8MpbR3F39llknSRI5Gkk+Zg2CCpfALEYzz6+9dHTYDSiswYqCw6EjpS4HoK5/VIr5727CR3rM1uRZvDKVjRtpzuAI5zjk57YxUdrY6rELWN5rhWimlV2WRmQo0Z2nDMS2Dt6kkHPakOx0iqqKFRQqjoAMCvKL9vhJ/aN19sWL7V5z+d/rvv5O7px1zXoPhyO9j01hfB1YyEosjs7BcDqWJPJ3HB6Zr5l16KQ+I9UIjcj7ZL0U/3zXZhKfO3q16HHiqnIlon6nqW74Of3Yfyno3fBz+7D+U9eO+VL/zyk/74NHlS/wDPKT/vg13fVv77+84/rH91fcexbvg5/dh/Kejd8HP7sP5T1475Uv8Azyk/74NHlS/88pP++DR9W/vv7w+sf3V9x7Fu+Dn92H8p6Td8HP7sP5T1495Uv/PKT/vg0eVL/wA8pP8Avg0fVv77+8PrH91fcexbvg5/dh/Keum03wD4C1fTob+x0qOW2mXdG/mSDIzjoT7V87+VL/zyk/74NfSvw73L8N9I+Riwgb5RwfvNXNiYOlFOMn950YeaqyalFfcM/wCFX+Df+gLH/wB/ZP8A4qj/AIVf4N/6Asf/AH9k/wDiq6CJJ/Ni5mIwQwY8KOffr0604LP9kiQ+Z5qlSTu6/Nzn8K4vbVP5n951+yp/yo53/hV/g3/oCx/9/ZP/AIqj/hV/g3/oCx/9/ZP/AIquvoo9tU/mf3h7Kn/KjkB8L/BuP+QLH/39k/8AiqvaT4H8OaFqC32m6akFyqlQ4kc4B69TXQD7o6fhS0OrUas5MapwTukhGVWGGUEe4pPLTaF2LtAwBinUVmWIqKudqgZOTgdaWiigBP4hx2paT+IdOlLQAUUUUAFFFFABSDgClpB0HT8KAOWuf+RxT/ron/oNdVXK3P8AyOKf9dE/9BrqqAK1+4j026dm2BYWJbbuxwecd/pWT4ceSQyu155yGNMJ5kj88/NlwMZ9BxxWzdu0dlPIqK7LGxCscAkDofas7R7nUZpJFu4ZFiEasryRqh3HOQAGOR0oQGvRTXOI2IOMA84zXGw6rrX2WHbLNcXAz5ZEPyXbZG7+AFQFyR05B5NAHaUVlaFcXFzaSvNLJMgkxFLJHsZ12gnIwOjFh07fjWpz6UALRSc+lGT6dvWgBaKTn0/Wjn0oAWik59O/rRz6d6AFopOfSjn07etAC0UmT6dvWjn0oAWik59O9HPp39aAFopOfT9aOfT9aAFopMn07etHPp+tAHlHxe8R6zoeoaWml6jNaLLFIXEePmIIx1Feb/8ACwPFv/QfvPzX/Cu0+Of/ACFNG/64yfzWvJ69nDU4Okm0eTiZyVVpM6m18feLHvIEbXrsq0qgjK8gke1esfGf/kRB/wBfkX9a8Es/+P8Atv8Arsn/AKEK97+M2f8AhBBx/wAvkX9aitGMa1OyLoycqU7s+fqKKK7jiPoez/5IcP8AsDN/6LNfO46Cvoizz/wo4cf8wZv/AEA187joK4sJvP1OvFbR9Ba97+Cf/ImXP/X6/wD6CteCV738E8/8Ibc/9fr/APoK08b/AAhYP+Kek1yf/MVuP+urfzrqxnuK5T/mK3H/AF1b+deOesdDa9fwq3VS16/hVugAooooAKKKKACiiigDmfiBOYPA+pEdXRU/NgD+leC17d8UneLwBfSIAdjxkg+m8V8+f2rL/wA80/Wvocpqwp0Wn3/yPCzOlKdZNdjVr0r4Q2Ya71O9I5REiX8ck/yFePf2pP8A3U/KvYfgleNc2Wso+3cssZwB2Kn/AArbMMRGWGko+X5mOAoSWIi5f1oerUUUV8wfRhRRRQAUUUUAFeT/ABysFfStK1AD54p2hJ9mXP8ANa9YrzX42SKvg61Q43Pept/BWrfCu1aJhiVekzwWiiivdPGPoT4OXBm8BJGT/qLmWMfTIb/2avQK83+CikeCrhj0a+kI/wC+Ur0ivBxH8WR7dD+FEKKKKxNQooooAKKKKAMHxB/x8W30b+lWdPcR2Fw5baFUktkDHHXnj86reIP+Pi2+jf0p8LbdEvmxGcRMcSfdPynr7UMB+hz3UhmS8mneTh0Epi/1ZJ2n5AOw5z6VsVz/AIdV/Omc2qQoUUA/afOY8tgZ3NgYxx65roKAKlzqljaTiG4uo45ChfaTyFAySfQcHr6U2HVtPnEJju4j527yxuwW28tweeKr3ekTXE155d0kcF7F5cyNFuYHaVBVsjHB6EHp2qNNAWNI41uX8uOWSRMjc3zoVILEknBYkE+woHoaVpe21/AJ7WZZYiSNynuK8sv/AI1Cx1K6s/7BL+RM8W/7TjdtJGcbfavSdF0xtJs2gafziz7shSAOAMcknt3PfjAwK8L1b4Y+LbvWr+5h01WimuZJEJnQZUsSDjNdWGjSk37Q5cRKokvZnRf8L0H/AELx/wDAof8AxNH/AAvQf9C8f/Aof/E1yP8Awqrxj/0C0/8AAhP8aP8AhVXjH/oFp/4EJ/jXZ7LC+X3nJ7TE+f3HXf8AC9B/0Lx/8Ch/8TR/wvQf9C8f/Aof/E1yP/CqvGP/AEC0/wDAhP8AGj/hVXjH/oFp/wCBCf40eywvl94e0xPn9x13/C9B/wBC8f8AwKH/AMTR/wAL0H/QvH/wK/8Asa5H/hVXjH/oFp/4EJ/jR/wqrxjnH9lp/wCBCf40eywvl94e0xPn9x7d4L8UDxfoTal9j+y7Z2i8vfv6AHOcD1roBNFxiROTgfMOvpXH/DHQdS8O+FHstUgENwbp5AocN8pC4OR9DXS/ZZiPm8o5bc/XnGMfTpXm1VFTajsejScnBOW5d3L83zD5evPSgEEAg5B6EVRGnyCOaPz8rKdzHbyeAOfrVyFDFBHGTkqoBOOuKzLH0UUUAIOgpaQdB/WloAKKKKACiiigBO4paTvS0AFFFFABRRRQAUg6ClpB0FAHLXP/ACOKf9dE/wDQa6quVuf+RxT/AK6J/wCg11VAEN3EJ7KeFgSJI2UgDrkYrO0Gxks4GEum2dmxAH+jtywGcbhjj8z9a16KACiiigAooooAKKKKACiiigAooooAKKKKACiiigAooooAKKKKACiiigDxT46f8hTRv+uMn81ryavWfjp/yFNG/wCuMn81ryavcwv8GJ42J/isms/+P62/67J/6EK97+M//IiD/r8i/rXgln/x/W3/AF2T/wBCFe9/Gf8A5EQf9fkX9ayxH8amaUP4Uz5+ooortOQ+h7P/AJIcP+wM3/os187joK+iLP8A5IcP+wM3/os187joK4sJvP1OvFbR9Ba97+Cf/ImXP/X6/wD6CteCV738E/8AkTLn/r9f/wBBWnjf4QsH/FPSa5P/AJitx/11b+ddZXJ/8xW4/wCurfzrxz1jobXr+FW6qWvX8Kt0AFFFFABRRRQAUUUUAc947sW1HwNrFsq7mNszqPdfmH8q+XByM19hOiyIyOMqwIIPcV8oeItIfQvEV/pjg/6PMVQnuh5U/kRXpYCejiedjo6qRmV6L8GtXWw8XS2EjYS/h2rk/wAa/MP03V51U1pdT2N5Dd2zmOeCQSRsOzA5Fd1WHPBx7nHTnyTUj6+orC8JeJrXxVoMOoW5AlxtnizzHIOo+nce1bteBKLi7M9yLUldBRRRSGFFFFABXiXxv1dZtT07R42z9nQzygdmbhR+QJ/GvWtf1yz8O6NcaneviKJeFB5duyj3NfLer6pc61q91qV22Z7mQu3ovoB7AYH4V3YGk3PneyOLGVEo8ncpUUVYsLKbUtRtrC3BM1zKsSAepOK9Vux5i1Pon4V2Rsvh7p+4YacvOf8AgTHH6Yrs6r2FnHp2nW1lCMRW8SxL9FGKsV8/UlzTcu570I8sVEKKKKgoKKKKACiiigDB8Qf8fFt9G/pVrTYkms5opVDRuNrKehBHIqr4g/4+Lb6N/Srukf6h/qKALkNtb2wIggjiB4OxAP5VLRRQBmXmsC1luFW1mljtojJPKpUBPlLAckZOB26ZFQ2viBLqO0kS1kMdxI0QZJEcBh6EH5h7jOO9W7jSLS5uHnkWQNJH5cgSVlWRcEfMAcHGTUZ0OyN39pXz43OciOd1U56/KDjnGfrQBPp999vgeTyXhZJGjZWIPI9CCQf/ANYrwTV/iZ4utdav7aHVAsUNzJGim3jOFDEAdK99sbKLT7VbeFpWjXp5shcj2yecV5df/BiG+1K6uz4gMZnmeUp9nB27iTj73vXVhZUot+0ObERqSS5Dhv8AhanjL/oLL/4DR/8AxNH/AAtTxl/0Fl/8Bo//AImux/4UdB/0MZ/8Bh/8VR/wo6D/AKGM/wDgMP8A4quz2uF7L7v+AcnssT3f3nHf8LU8Zf8AQWX/AMBo/wD4mj/hanjL/oLL/wCA0f8A8TXY/wDCjoP+hjP/AIDD/wCKp3/Cio/+hgf/AMBR/wDFUe1wvZfcHssT3f3nGf8AC1PGX/QWX/wGj/8Aia1/C3xH8V6l4s0myu9TElvPcpHInkRjcpPIyBW5/wAKKj/6GB//AAFH/wAVV7RPg4mja7Y6kNbeX7LMsvlm3A3Y7Z3VMquG5Xa33FRp4nmV7/eenSzLCFLBtpOCQOn1qH7fDlRh+SAPl7HofpUssIldGLMNhyAOlQ/2dDxy/HH3u3YV5Z6RMJgZ2h2OGA3ZI4xUtMjiWNmYElmABJPpT6ACiiigBB90dfxpaQdKWgAooooAKKKKAE/iHXpS0neloAKKKKACiiigApB0HX8aWkHQUAYM+n3D+JkugF8kMrFs+gxjFb9Vm/4+h9RVmgAooooAKKKKACiiigAooooAKKKKACimPNFH9+RFwQOWA5PSk8+HzvJ81PNxnZuG78qAJKKKKACiiigAooooAKKKp6ncS2tk0sW0EEBmYZ2jPJxkZ+maALlFZtrfzTSbZvLi3wRugIOQzZ4OTzyOlT6dLPNZrLOyMXJKFU25Xtxk9uaBXPH/AI6f8hTRv+uMn81ryavWfjp/yFNG/wCuMn81ryavcwv8GJ4+J/isms/+P62/67J/6EK97+M//IiD/r8i/rXgln/x/W3/AF2T/wBCFe9/Gf8A5EQf9fkX9ayxH8amaUP4Uz5+ooortOQ+h7P/AJIcP+wM3/os187joK+iLP8A5IcP+wM3/os187joK4sJvP1OvFbR9Ba97+Cf/ImXP/X6/wD6CteCV738E/8AkTLn/r9f/wBBWnjf4QsH/FPSa5P/AJitx/11b+ddZXJ/8xW4/wCurfzrxz1jobXr+FW6qWvX8Kt0AFFFFABRRRQAUUUUAFeRfGfwu00MPiS1jyYQIbsAfw5+VvwJx+Ir12orm2hvLWW2uI1khlQpIjDhlPBFaUajpzUkZ1aaqQcWfIFFdT458G3PhDWWiCs+nTkm1mPcf3T/ALQ/XrXLV70ZKS5keLKLi7M2vDHijUfCmqi+sHBDfLNCx+SVfQ+/oe1fQnhbx1o3iuBfss4hvMfPaSkB1Pt/eHuK+YaVWaN1dGZXU5VlOCD7GsK+GjV12ZtRxEqWm6PsOivmrS/ib4s0pBGupfaox0W6QSf+Pdf1rcHxt8RBcGw0wt67H/8Aiq4Hgaqeh2rGU3ue81heJPF+jeFrUy6jdKJSMx26fNI/0H9TxXhmo/FTxbqCsgv0tEbtbRBT/wB9HJ/WuOmmluJmmnleWVzlpJGLM31JrWngHe82Z1Mare4jofGHjPUPGGoia5/c2kRP2e2U5CD1Pqx9a5uiivRjFRVkcEpOTuwr1b4M+GGudQl8RXKfubfMVtkfekP3m/AcfU+1cL4U8L3nizWo7C1BWIYa4nxxEnr9T2FfTumaba6Pplvp9lEI7eBAiKP5n3PWuPGV+WPIt2dWEo80ud7It0UUV5J6gUUUUAFFFFABRRRQBg+IP+Pi2+jf0q7pH+of6iqXiD/j4tvo39Ku6R/qH+ooA0aKKKAMHUtYntru9SOe1i+y25lWGVSXnO0nK8jABGO/fpVSHxDebYVke3+0q0nm2zpskKgcHG87T0wBuznNdM0Ubursisy5AJHIz1pGghaQSNFGZF6MVGR+NAyhod/LqFrI8skEuxwqywAhHBVW45PTOOvb8K+YdekkHiPVAJHH+mS9GP8AfNfV6Isa7UUKo6BRgV5Tft8I/wC0br7YkX2rzn87/X/fyd3TjrmuzCVORvRv0OPFU+dLVL1PFvNl/wCesn/fZo82X/nrJ/32a9h3fBv+5F/5MUbvg3/ci/8AJiu76x/cf3HH9X/vr7zyK3lk+1wfvZP9Yv8AGfUV9bXEjw2rSJtyoB+avK7cfB+W6hjhjiMryKqD9/yxPH6163jjFcWMqc9tGvU7MJT5L6p+hQlvJEdwrxbQcbiOhweDz7U4Xu66t4wow4O4kHg4zgflzVzYvPyjnrxRgbh0riOsWiiigAooooAKKKKAEHQUtIOg6fhS0AFFFFABRRRQAnelpP4h06UtABRRRQAUUUUAFIOgpaQdB0/CgCu3/H0PqKs1Wb/j6H1FWaACiiigAooqK4mW2tZZ3BKxIXIHXAGaAJaKo6ZfS3scwnhWKaGQIyo+5eVVhg4HZh265q7n6/lQAtUGvmSa9SQwxrCqlHZjg5BPP5dqkur77MyqLS5m3DOYo8gfXmqcmoRSgiTR71wwyQ1uDn9afK2K6NCzllmtI5JkCSMOQOnXr7Z64qesuHUkiVYotKvY0HQLAAB+RrH+IMfiCbw6i+GjcC+FwhbyGCtswc8nt0qowvJJ6EuVo33Lc+gXck9zJ9qik89gx3JtIwGHXnOAwGO+O3WtWO0c3iXM4iLJGVXavcnk/kB+teJfYvi3/f1Trj/j4T/Gj7F8W/7+qf8AgQn+NdH1Vfzr7zD6y/5Ge81Q1K/ksvL8tYySGdt5xkLjIHuc8VBoTX0HhewOprNJfpbL56n5nLgc+xOaV9SSXaZNJvn2ncu6AHB9Rz1rmcXeyOjm0JI9RaTVDbgRmHJUEH5sgA5+nOK0ayV1GKNzImj3quVwWW3AOPTr+lX7a5+0xFzBNDg42yrg/WlZoaaY2+uGtrbegXczqilugLEDJ9uazzrMuLNhCu2YhXIy3zbgMAjp1zz2qaXU1dXik0u+kQ/KQYQQ369KjF/EHVho14GU/Kfs65HGOOfQU+Vi5ka9cT4g+J2g+H9Yn0q+gvXmh2lvLiVl5AI6n3rq7S+N0zKbS5hwOsybQf1rxb4g+CfEmseNr6+0/SpZ7WQR7JA6gHCAHqc9a2w9OEp2qaIyrznGN4HWf8Lq8Mf8+2pf9+F/+KrR0L4o6Dr+sW+lWcN8s8+QhkiAUYBPJ3e1eN/8K38Yf9AObpn/AFif/FV0ngLwR4l0jxtp99f6TLBbRF98hdSBlCB0PrXVOhh1FtPX1OaFau5JNaehc+On/IU0b/rjJ/Na8mr2/wCLfhjWvEGoaZJpVhJdJDG6yFWUbSSMdSK86/4Vt4w/6Ac3/fxP/iq3w1SCpJNoxxFObqtpHN2f/H9bf9dk/wDQhXvfxn/5EQf9fkX9a8ttfhz4uS8t3bRJgqyqSfMTgAjP8VewfFDR9Q13wgLPTLVrm4+0xvsUgHaM5POPWs684urBpmlCElSmmj5worqf+Fb+MP8AoBzdM/6xP/iqP+Fb+MP+gHN/38T/AOKrr9rT/mX3nL7Kf8rPXrP/AJIcP+wM3/os187joK+lbbSr6P4T/wBkNbML8aYYPJyM7yhGM9OteKD4beMMf8gOb0/1if8AxVcmFnBOV31OnEwk+Wy6HLV738E/+RMuf+v1/wD0Fa8u/wCFbeMP+gHN/wB/E/8Aiq9g+FWi6loPhee11S0e2ne6eRUYg5Xaozxn0NPGVISpWTFhISVS7R3Vcn/zFbj/AK6t/OurBz6/lXKf8xW4/wCurfzryT1DobXr+FW6qWvX8Kt0AFFFFABRRRQAUUUUAFFFFAFDWdGsNf0uXTtRgEtvIOR0KnswPYj1r538Z+AdS8I3DSkNc6YzYjulHT0Djsf0NfS9MlijniaKaNZI3GGR1yCPQiuihiJUnpsYVqEaq13Pj6ivdfEvwa03UHe50Of+z5jz5DDdCT7d1/DI9q8w1f4f+KNFY/aNKlmjH/LW2Hmr+nI/EV6tPE06mzPMqYepDdHM0Urq0TFZFZGHBDDBH503cPUfnW5iLRQvzttQFj6KMmui0rwJ4m1kr9l0i4WNv+Ws48pPzb+lTKUYq7dhxi5OyRztdF4U8Gar4uvNlnH5dqpxLdyD5E9h/ePsP0r0vw38FrS2ZLjxBdfa5Ac/ZoCVj/E9W/SvUra2gs7aO3tYY4YYxhI41Cqo9gK4a2NitKerO2lg29ZmPoHhmz8LaTHZ6Un3TulZ/vTt3LH19OwrWFw5IH2WYZ7nb/jU9FeY25O7PRSSVkZNzf3EV/IqSReXEYh5RX5n3nBwc9fwqout3bTp/qwhi3EeWcE7WPDZ6/KOPTNbpt4TOJzDGZgMCTaNwH1o8iHGPKTHHG0dulLoMyrW+vJ/s8byxQu0XnMzoPmGcbQAxH457jirNrPPi+a4uItkLlVby9oUBQcnnnr7dKsixtAioLWAIjblXyxhT6j3qUxoVZSilX+8COG+tAGGNVvRLbowiKsfmJTaWUttU4zlc/j74qE63fqrI0aLKjZfcmBgLkj73bI5688Ct1LO1j2bLaFfLJKYQDaT1x6Uv2S22Kn2eLYrbwuwYDev1oEUTqZ/tdLcEeRwu4KDuYgnGc8fd9D+FalRi3hEiyCGMOoIVgoyM9cVJQMwfEH/AB8W30b+lXdI/wBQ/wBRVLxB/wAfFt9G/pV3SP8AUP8AUUAaNFFFAHPapYXdxe3jLbyys9uVtJlnCrAxUggrkck45AP4YqK30fUbeK2jRyHglmw6ylUKtG20hcnoxHBzggkcV01FA7mVoFrPaWUizRSQq0m5IpJfMKfKAecnqwY9e/4V8x69FKfEeqERSEG8l5CH++a+saaFUjkA+5FdFDEexbdr3OevQ9qkr2sfIHky/wDPGT/vg0eTL/zxk/74NfYG1f7o/Kjav90flXV/aH938Tm+o/3vwPkzSIZf7c0/91J/x9RfwH++K+rrlZGiHllgwZT8p6jPP6VLtX+6Pypa5cRiPbNO1rHTQoeyTV73M+4S6HmiMyEGTKkHtt/lmnobhr8MVkWMjoTx0/LrV2k7jn9K5zcWiiigAooooAKKKKAEX7o5zS0g6DvS0AFFFFABRRRQAn8Q+lLSdxS0AFFFFABRRRQAUg+6O9LSDoKAK7f8fQ+oqzUBRvtAOOM5zU9ABRRRQAUhAIIIyD1BpaKAIbW0t7KAQWsKQxAkhEGBzU1FFAHPeIdYu7B3S2eOIIsZ3uF5Lsw6syqMbO5/iqm3iya2ZFkhWZ5HchBlCFCAjGR0zn3rqmhiaQSNGpcLtDEc49P0FOwM5wMikDOUk8R366mLSSKKBngf5iS0SuOR82ASSCMDjofx6e2lM9rDMRgyIGx6ZGadLFHNE0UqK8bjDKwyCKf0GBVAYeu6rc6fcW6W5jyw3CNlyZzuUbF54OCT36emal0DUJ9Qt5nmlimCsNssS4U5UEr1PKkkfh65rXwD26dKAAOgxSAKzdbvJLKyV4547ffIEaeVcrEOeSMj0A6960qQgEYIyKAMvS767urmRbkIq/Z4ZVRUIKlg24HJ55HtWrVLUdUg0tI3nWQ+YxVQgyeAWP6A1BL4i0mK3kmN7G6xh8hPmb5RlhgegoBIuX872un3NxHH5jxRM6p/eIGcVg2Otzz6ha239oWc26RwSFCiaMDh1+brnjAznBNa51vTVGWvIlIbYQW5Bxkj8s/kajXXNIaPzVu4CiHBYH7vBP8AQ0B0NOiqUWrWE0gjiuoncx+aFU5JX1qC38QafOqb5TbtIQESf5GbK7gR+BoAzdR1q/tGvU8y3TyrgrE7RnDARK6p15ZiSMj8BXSRsWjVmXaSASPSqH9t6U0Ky/bYfLZWdWJ4IXr+VN/4SLSRu3XsaYYp82RyACf/AEIfnQBp1zN9rs8GoTxfaYoShZFgaMMeF3B2+YNhjwNoP51rvrelxlw1/ACjKrfOOCwyP0qxa3NvexmeBg6h2j3YxyrEEfmDQBX0e8lvtOS4nUJKzHdFjmI5+4fUjoTV+iigDM1fUDZLbqk0UTys2WkGdqqjMWxnoCBn6+9Gh38+o2LT3MYhm3lWgxgxYA4PqT1+hFaWAe1LQAVi67qV7YPBHZpG8lyGSIOpP7wYbBwem0P+IFbVFAHM2viC5ur2yCmMWt5+8DlDmJCTsB56uBx6YPqK6aiigArk/wDmK3H/AF1b+ddZXJ/8xW4/66t/OgDobXr+FW6qWvX8Kt0AFFFFABRRRQAUUUUAFFFFABRRRQAUUUUAV7ixtLsYubWCb/rpGG/nVI+GNAL7zounbvX7Mn+FatFNSa2YnFPcq22m2Nmc2tlbQf8AXKJV/kKtUUUm7jtYKKKKACiiigAooooAKKKKACiiigAooooAwfEH/HxbfRv6Vd0j/UP9RVLxB/x8W30b+lXdI/1D/UUAaNFFFABRRRQBBeTPb2NxPGm9442dU/vEDOKp6Jey3tnI8k0dwElKJcRLhZVwDkDJ7kjr2rTpAABgDAoAWiiigAooooAjuJVhtpZXkWNUQsXYcKAOprkv+Ejv0hikW4tbhtpZERcm4UluRtY4KhQSBnrziuxpAqrjCgY6YFAGfot3LeWTPJPFcbZWRJ4lwsqj+Icn6cHtWjSAADAGBS0AFFVLvUoLOeGGXeZJ8iJVXO8jqB745+gNU4PENrO0IEF0nm4wXjwFyxUZ54yRigDXrnte1660y/tbe3tXdXDl3MDsp+RyoDDgHK5Oe31rQGtWgvJbWXfA0cgiDSgBXYjICnPPFEWuadOsRinDmXaUXaQSGbaDg9s0AYtlr17NqEEBnt5k83y1ZEx9qQ5zKnJwFxzjI/SurrLbXdOiujbNIVlQlSChAXnB59O/05pza/pa7P8ATIyH2nIPABzgn06GgDSoqmdW09XjRryEPK2xFLjLNyMfXg1E2u6Wq7mvYgMEnJ6YOD+vFAGjVbULl7PTrm5jjMrxRM6oP4iBnFWFIZQwOQRkUtAHGDxPfiFWWSCR0UgoEz5338uhB5Vdo5HqenFdHo13LeWHmSyxzYkZFmjGFlUHAYcnrV/aBjAHAwOKUAAYAwBQAUUUUAFFFFAHNa1r1zp+r/Z4thjEO7aUySSG565wMDoMdckcVHp+vXtxqUFu0sEqGQxjYmDOnzfvl5+6NoHcc9eldRgZzgZowBjAHAwKEAtFFFAEck0cIzIwUVWOrWAODcL+RqS7gMyADHA7msOGwS+VpLWe3nQNtLRShgD6cd6ANf8AtjT/APn5X8j/AIUf2xp//Pyv5H/Csz+w5vRPzo/sOb0T86ANP+2NP/5+V/I/4Uf2xp//AD8r+R/wrM/sOb0T86P7Dm9E/OgDT/tjT/8An5X8j/hR/bGn/wDPyv5H/Csz+xJRjITnp81R/wBl/Nt8yHcG2keYM5xnH1xz9KANf+2NP/5+V/I/4Uf2xp//AD8r+R/wrLTRnkRXQxsjDKsrZBHrSLo7szKpjLIcMA/Knrz+FAGr/bGn/wDPyv5H/Cj+2NP/AOflfyP+FZC6WGZVWWAsxYACQZJXg/l3qT+w5vRPzoA0/wC2NP8A+flfyP8AhR/bGn/8/K/kf8KzP7Dm9E/Ompo7ybtjRNtO1sPnB9D70AXp7zSLqSF55I5DC2+PcpIBwRn8jVSKHQIUlRHAWUOrDLdHxuH04/CmSaO8UbSSNEiKMszPgAepNO/sOX0T/vqgBwi0ASSP5mTJuByz8BgQQPQfMxx6k0PFoEjbmcE7t2dzdck/zJpv9hzeifnR/Yc3on50AJBFo1vqDXUd2wUoy+TltuW6t9eMUxbLw8gjxM5eMELI7szYIAxz1AAGB7U9tGdMbzGuSAMtjJPahtGkQZYxqAM5LYoGRJp/h1RFvnkkaMY3PK5LHGMn1OOKtt/YbTPKZcs7bz8zdcg/zUVEuiyMoZdhUjIIbrR/Yc3on50CEjtfDsSyKjAK4wRub+6VP5gmr1tfaXaQ+VDcAJuZsHccEnJ/U1S/sOb0T86P7Dm9E/OgDT/tjT/+flfyP+FH9saf/wA/K/kf8KzP7Dm9E/Oj+w5vRPzoA0/7Y0//AJ+V/I/4Uf2xp/8Az8r+R/wrM/sOb0T86P7Dm9E/OgDT/tjT/wDn5X8j/hR/bGn/APPyv5H/AArM/sOb0T86P7Dm9E/OgDT/ALY0/wD5+V/I/wCFH9saf/z8r+R/wrM/sOb0T86P7Dm9E/OgDT/tiw/5+V/I1gIwk1GZ0OVaQkH1Gau/2HN6J+dTQ6TLE2cL+dAF2B1jG5zgY60rarYocNcKD9DUG4Sjy1xmsl1s5fPdb+yKwf60i4X93zj5vTn1oA2/7YsP+flfyNH9saf/AM/K/kf8KwHSxjijlk1CxSOXPlu1woD464OeakhtLe4uHt4bu0lnT70STKWX6gcigDb/ALY0/wD5+V/I/wCFH9saf/z8r+R/wrHi0+OeaWGGe3kliOJESUFk+o7VN/Yk3on/AH1QBpf2xp//AD8r+R/wo/tjT/8An5X8j/hWb/Yk3on/AH1R/Yk3on/fVAGl/bGn/wDPyv5H/Cj+2NP/AOflfyP+FZv9iTeif99Uh0WUDJCAf71AGn/bGn/8/K/kf8KP7Y0//n5X8j/hWS2lbGKvJCrAAkGQAjJwPzPFOTR3kBKGNgCVJV88jgigDU/tjT/+flfyP+FH9saf/wA/K/kf8Ky/7HbzPLzH5mN23fzj1x6Uw6YFcoZYAwYIQZBnceQPqaANf+2NP/5+V/I/4Uf2xp//AD8r+R/wrN/sSb0T/vqj+xJvRP8AvqgDS/tjT/8An5X8j/hR/bGn/wDPyv5H/Cs3+xJvRP8Avqmvo7xozuY1RRlmZ8AD1NAGp/bGn/8APyv5H/Cj+2NP/wCflfyP+FYs1nBbSxxT3VrFJL/q0kmCl/oD1qZ9HeMZcxqCQMs+OTwBQBqf2xp//Pyv5H/Cj+2NP/5+V/I/4Vlpo7yoHjMbqejK+RTv7Em9E/76oA0v7Y0//n5X8j/hR/bGn/8APyv5H/Cs3+xJvRP++qP7Em9E/wC+qANL+2NP/wCflfyP+FH9saf/AM/K/kf8Kzf7Em9E/wC+qP7Em9E/76oA0v7Y0/8A5+V/I/4Uf2xp/wDz8r+R/wAKzf7Em9E/76o/sSb0T/vqgDS/tjT/APn5X8j/AIUf2xp//Pyv5H/Cs3+xJvRP++qP7Em9E/76oAj1e6gu57cwSBwoOcDp0q/ps8UEDea4XJ71WTRplOcL/wB9VYaxlCbcD86ALJ1awBwbhfyNJ/bGn/8APyv5H/CsttKkJ+6Pzpv9kyf3RQBrf2xp/wDz8r+R/wAKP7Y0/wD5+V/I/wCFZP8AZMn90Uf2TJ/dFAGt/bGn/wDPyv5H/Cj+2NP/AOflfyP+FZP9kyf3RR/ZMn90UAa39saf/wA/K/kf8KP7Y0//AJ+V/I/4Vk/2TJ/dFH9kyf3RQBrf2xp//Pyv5H/Cj+2NP/5+V/I/4Vk/2TJ/dFH9kyf3RQBrf2xp/wDz8r+R/wAKP7Y0/wD5+V/I/wCFZP8AZMn90Uf2TJ/dFAGt/bGn/wDPyv5H/Cj+2NP/AOflfyP+FZP9kyf3RR/ZMn90UAaUmoaXLLDK86l4WLIcHgkEfyJqkE0NZoZVnYeUAFQO+04YsMjvgkkVF/ZMn90Uf2TJ/dFAFic6HczmaSb94XDsVZhuwAMH24HHtUKW3h+OcTLM+9QAuZHO3BB4/FR+VN/smT+6KP7Jk/uigCaaPw9cXMlxLsaaQlmbLckps/8AQeKYbbw61uYZGEilxI29mYs4zhifXJJz60z+yZP7oo/smT+6KAHC30Ezec82+Tzmm3EnqQAR9OB+PNJHa+H4rSa2SZwswCuxkcscHI5pP7Jk/uij+yZP7ooA1ItT02GJIkuAERQqg5PAp39saf8A8/K/kf8ACsn+yZP7oo/smT+6KANb+2NP/wCflfyP+FH9saf/AM/K/kf8Kyf7Jk/uij+yZP7ooA1v7Y0//n5X8j/hR/bGn/8APyv5H/Csn+yZP7oo/smT+6KANb+2NP8A+flfyP8AhR/bGn/8/K/kf8Kyf7Jk/uij+yZP7ooA1v7Y0/8A5+V/I/4Uf2xp/wDz8r+R/wAKyf7Jk/uij+yZP7ooA1v7YsP+flfyNW4Zo54llibcjdCK57+yZP7orb0+Iw2UcZ6rn+dABqNs95pl1axuEeaF41Y9iQRmuWfR9be0maOFLffImLaC4EZwsZXPmIoOAxVsHPC/hXZUUAcpe6Pr8kV4sN/1hQwkSEFpCV80ewwh2+nmHpikGhau9hIJLydrn7HHFExuWXD7m3k4OM4KjdyeK6yqX9pw+RJII5SUl8nZtwzN6DNAHPzaBqzsFW7uFjiLiHbeODtMwIye/wC73DnNA0bXk1PTWW+kFnbs4ZfOLHb5jFd2fvZTavOSMfjW0uuWr42JM+7iPCj524yoyeozznFX4JkuLeOaM5R1DDIoA5W28P6nG2nm4keYQTwTuHumYhwjrIQT2yynHQ4NGveHNRvdTuLqwkhTMSvDvYjE/wDq2J9vKyPxrrqKAOQn0PWBPeRWszx25j8uFluWUbPkCqFH3CoV+R13fldstGvrLxLNdLKW0+QhVhMhypEajeSeWOVK4PTrXRUUAclq3h3UHudSudNk8t5zEYwJCpxnMoXptLYXJzziop9J8SPMgS4bAsjC032gguxiwCRnAYPzkAcd67KigDnY9L1G28R2ssDytp6RbHEtyzAcHOBnJJJH3s/hVCbStUtL3WLxGlihfzZkMUzN5jYQxgRjoQVOcdQfy7GigDnbzStSv/DVvp7tCZrhg16Z8uu0ks6YBBIz8uMjis2Kx11dTtY5DKfsttErzxzssTbWkBwnRmZQv04rtKKGBxuh6Rq0sGnyXz3McAZZZInvHZ8+VjJPXl+dvQVBPpmvRW6xyC5nMt0oZY71lLkLJufd/Apyny9Pl967migDmU0fVkBme5Ml158B3NO2woqJu+XoMsGPTJzWfbaDrjLFJc/6yKaVogblm8sPBt4JJyN+Tgk8HPtXbUUAtDjpNG8QM9wq3DrvtwgcXTAH5UAUL/CQQ53Dk7vy6LSbW4s7R4J5GcLNJ5RaQuRGWJUEnk8etX6KdwCiiikAUUUUAFFFFABRRRQAUUUUAFFFFAHK2Vy325sngMf51lp4V1NNOkGY7h2jfZEzKojJuBJtBC8hlA+9nBHvV2y/4/n/AN4/zrrIP9WKAOej0S5lRZZbWCJn1Jbsw7gwjQKFIzjGTjPHrUugadfafqN8LiFhDLPNKjiVCmGcsMAKGBwe5NdDRQtAepxkWhazDFJFGkcaxRGPdHKFa5zKHJDBdyEruByepHpmrcWka4Fth9t2DyH8zdKzFJBu8oZ/iGHG49/LHXNdRRQByWk6HrKRWY1C7ncxGV2X7Q33iE2dD8wyGPJ71Gnh7WRaR27Xk+0Krsftj7vM8lgfm648zacdOM4rsaKGCOMvNC8Qm1jhtb+ZVW4DsftBZ8GNQTuJ7Sbjg8c9O1SX3h7U7mHUFMzyC580lGuW2nEqNGB/d+UMOPWuvooA5zxDoNzqt5ayW7IkYjZZtx5JXDxY+kgBqrBouswS6biXGyJWnZJyqLISzS/J/HuLAAnpiutooA5CLw9qtvd6XcJOzCC3RbtHnZmmfcC3znkActjocY6Ve1jQ7m71N72ykEM32OREctwJ+kbkeoDOM9s10NFDA42LSfEccWlr5zMYZt8jPcHci+YMoecMNmQM5PPapW0XWYbTShBNLJPHJvuvMu3KFiRknnJAAOAOPbmutooA5zVbHWrjXoprRhHarGylhMwyCjjBXOM7ihBA7de1Zd94d1p9JezWSW4jZSNjXrA7mhUbix5Kh9x29Oa7eigDmNd0i+vL4tb2kM8c2nvaF3kC+UzMDuxg5A68elQto2sm6uGZjLGJkkXfcEiXbMjrhTwm1FI9ya62igOljjl0jXYZtNSDZHFbyMZGScjcpkcnK9DlSuOM5zyKmTRtXtpNFMMssnkqpu/Nu3KluN565J646j2FdXRQgCiiigAooooAKKKKACiiigAooooATaPSjaPSlooATaPSjaPSlooATaPSjaPSlooATaPSjaPSlooATaPSjaPSlooATaPSjaPSlooATaPSjaPSlooATaPSjaPSlooATaPSjaPSlooATaPSjaPSlooATaPSjaPSlooATaPSjaPSlooATaPSjaPSlooATaPSjaPSlooATaPSjaPSlooATaPSjaPSlooATaPSmx/dP+8f50+mR/db/eP86AH0UUUAFUpNNik3gPIiu5kO08h+PmB7dP1q7RQBmjRLRfueamOU2v8A6s8ZK+5wM1fihjggSGNcRou0D2p9FACYHoKMD0paoa1e3WnaTcXdnZi8niG4QmUR7hnn5j7ZppXdhN2Vy9geg9aMD0FcHH8TVi/5CPhvVrb1aJVmX8wf6VoW3xL8JzkK+p/ZXP8ABdRPEf1GK0dGouhCqwfU6zA9KMD0HTFUrPWtK1AA2epWlxnp5Uyt/I1erNprctNPYTA9B6UYHpS0UhiYHoKMD0HrS0UAJgelGB6ClooATA9B0xRgegpaKAEwPSjA9B1zS0UAJgelGB6ClooATA9B0xRgegpaKAEwPSjA9B60tFACYHoKMD0FLRQAmB6DpijA9BS0UAJgelLRRQBx1jj7c2em4/zrk9JsPHi/FE3Fw93/AGb57F3Mn+jmDnAAzjOMds5rrLL/AI/n/wB4/wA66yD/AFYrSFTkvpuROHPbXYw57Cd7e9STzpFhcJbAMwJUkMT1564+i/WnLCU1F1hjuBcLcptb59gi2rnJPBHX8au6trC6YbeGO3lu7y5YrBbRYDPjkkk8Ko7k+oqLTtbe5vm0++sJbC+CeakburrImcEqy8HBIyOCMisyyG9syt/cTLFN5beV5hjZslSW34A/4DnHOKbb2YkvoJFin+zLM3lby4wuzPIPbdnGa36KAOduUkN/qPyzeY20QFFk3Z2rjB+7jd1/HNNs7O+nvI2k3pJGFM0rsw+cOxcIOhUjA9gRXSUUAcF43tfE82r2raSbk2wQbfs77dr55Lfp14rpNsn2yIaksrsIo/LMQYp5n8X3ehzjr2/Gtmit6td1KcadkuUwp0FTqSqXb5jm4LG8isrI5dJJiI7jYXyEYZJOTwwIxn3qbUrO7mu7ySBThLVREQWDbvm+7zjPT9K3qKwNznphd3eopcWhuFRXLJuDIrEJ91gexyR9ee1VYRPKrO0N4l40aG3DBxsO5shj0GOM57V1dFAGLfvfHVY5IYJTbwYVirYDbvvfL/Fj5TntzVNop7rTxE0dyzwWYR8hlPmgjp6ng8iumooAwnhv45ykIxareR4XDFtmFzg5xt6/rWZ4wt9emvbU6Z9oMAXpA2MPnqf0rsKKwxFBVqfI216G+HruhU9okn6mN9lu2urRJ3cpLCDdbScb0A6Htknn121TW0jgEKzwXWw+fgJ5hO7eNvTocdM10tFbJWVjFu7uYF/BqD21lGGmEtxF9mneM/6okA7/AMMMM+4qrDJqxvIpyk8KzoVlZkLeUQQq/L05IznsDn3HU0hAZSrAEEYIPemI55L7VbmIzo4ij8piMRFhuUqvUAnBO4jjpituzkeWzheRXV2QFhIAGz74qZVVEVEUKqjAAGABS0AFFFFABRRRQAUUUUAFFFFABRRRQAUUUUAFFFFABRRRQAUUUUAFFFFABRRRQAUUUUAFFFFABRRRQAUUUUAFFFFABRRRQAUUUUAFFFFABRWDceIbhry4t9K0ifUBatsnlWVI0V8ZKKWPzMO+OB61paZqcGrWK3VvvUbijxyLteNwcMrDsQaALlMj+63+8f50+mR/db/eP86AH0UVxMqR6r4nZ5Ir1jBOm2S2USQKyt138FWxkEc4yeuaOoHbUUUUAFFFFABVLVv+QRd/9cm/lV2qWrf8gi7/AOuTfypx3QnseeimyRxyjEsaSD0dQf506iu04zLn8OaNcHdJptuGP8SLsP5jFJFojWhzp2r6tZY6CK7Yr+TZrVoquaXcXKivFe+LrUbYPEwmXt9qs0Yj8RiphrvjZP8AmK6U/wDv2jD+Rp1FLTsvuHr3f3ijxP43Tq+hyf8AbKRf/ZqePGHjNethoj/SWRajopWj2Q7y7snHjfxav39C0x/9y7YfzFa3hzxvPqWtf2Rq+nJp91LGZLYpP5iTY+8AcDBHXHpWFVHVbGS9tka2k8m+t3E1rMOqSDp+B6GlyQlpawc81re567RWH4T8RR+JdDju9vlXUZMV1B3ilH3h9O49jW5XHKLi7M6001dBRRRSGFFFFABRRRQAUUUUAFFFFABRRRQAUUUUAcdZf8fz/wC8f511kH+rFcnZf8fz/wC8f511kH+rFAGLr8V1Z3tvr1pCLj7HDIk8BYKWibBJUnjcCoOD1Gap6FeS+LL6x8RJbm202GKRbUOwMkzMQGYgcKo24A6nr6Vu61/yAtQ/69pP/QTWB8Mf+Sc6P/1zf/0Y1AHW0UUUAFFFFABRRRQAUUUUAFFFFABRRRQAUUUUAFFFFABRRRQAUUUUAFFFFABRRRQAUUUUAFY2oX72VpJclWk2kDAbAGTjJPYe9bNUbnTI7uF4ZSTG3UAkH8xQBnS6o0TsDFJhZVRm3/KARndkZwO3NKdUYWk1wY3xFJsZVcHuOc/jVqTTrRyUd06gld2M4GBkZ5GO1Ub+3hto1itoTcSXL7GO4kKOMszEngYFTKSirscIuTshlr4giurhIAsiO8jp8zdNvc/XtW/bMWjOTnmvP9QmudP1WeO00Ge4RGG2dBkPx1HH+0aw9R1zxHaXH2sW93YQcIAchfx7ZrrhgcTKKcUm3/eVzlnjsNGTUm0l15W0en3sjxrPIiNIyKSqA8tgdK5fUdeu4jC0JXEkCyAI2QWJwR0zx+dWNGl1zVfD0N4RZ3azq25JSUYjJGMjg9K5LxXrV1p+pR2J0zT4HWBcW88/OMnlSOMcVyKooTcKicWu60+9XX4nZ7Jzgp02pJ9nr9zs/wADeGv35R335AVSpBGMnseP5Ve03X5JLaTz0LTLKqKN33gcAn6D/CvL5vFWqWwYv4ct9rdWRmYH8q9B+Hmpwa7pbi8toLW780+VABy0eF+YZ9x+lbTdPkUlJNPs0YxjU5nFxaa7pnc2hO5xnirVRxQiLOCST61JWZYUUUUAFFFFABRRRQAUUUUAFFFFABRRRQAUUUUAFFFFABRRRQAUUUUAcVd6xN4Ju3tbiye7ttSvXaykhdQ3mSHcY3Bxj5icNzx9K3/D+nXFhZTveFPtd3cPczJGcqjNj5Qe+AAM9zmuX+JX/H34V/7C0dd9QAUyP7rf7x/nT6ZH91v94/zoAfXDQ3t+PFXkW9zdC0+0lWS1zdxkZ5EjOB5X0XOPWu5rCm1O/i1O4iabTktYpYVJIkMihzgA8YyT05wM80dQ6G7RRRQAUUUUAFUtW/5BF3/1yb+VXapat/yCLv8A65N/KnHdCex57RRRXacgUUUUAFFFFABRRRQAUUUUAUYNRbwn4iTW1z/Z10Vh1JB0Xssv4dD7V64rq6K6MGVhkEHIIry6WKOeF4ZUDxyKVZT0INafw/1iSzmk8KX8haS3XzLCVjzLB/d+q9Pp9KirDmjzLdF0pcr5Xszv6KKK5DpCiiigAooooAKKKKACiiigAooooAKKKKAOOsv+P5/94/zrYh1uJdU+wGF9ofyjOWXaJNm/bjOfu98Y7Vj2X/H8/wDvH+dQaxp1xcajcTQ6Bp95EFXzLqe2RpU452An97geu3HT5ulAHVaz/wAgLUP+vaT/ANBNYHwx/wCSc6P/ANc3/wDRjVuapj/hHL3HT7I+OMfwHtWH8Mf+Sc6P/wBc3/8ARjUAdbRRRQAUUUUAFFFFABRRRQAUUUUAFFFFABRRRQAUUUUAFFFFABRRRQAUUUUAFFFFABRRRQAUUUUAeExjPx8uf+vl/wD0XXpt/cG3twVlSNiwVS4GGPpz0+teReML5tD8a6tqNnMBqE1yfJdcHy0AAJ+pIIrM/wCFk+Kz/wAxFP8AwHj/AMK7FCWKSnDZaett/lfT5HJKUcM+Se719L7fhqezW97dyPh9m1Z1jYhcjnOQCD2wOfeofF3/ACKt9/ur/wChCuAsvG/iCWxgke9Usy5J8lPX6U2+8R6tqVsba6ut0JIJVUC5x64FelhsprRnCo2rJp9f8jzcTm1GUJ00nezXT/M9X8Cf8iZp/wDut/6Ea8i+NH/I7w/9eaf+hNXrvgT/AJEzT/8Adb/0I15b8VYUufibpsEozHLFAjjPUGQg1yRdsZN+b/M62r4OC8l+R5rBe3FscwXEkf8AuvivWvAdw1xZ23iO4X9xa3X2efaeVO0fP9PmGRXZvoOjQxNs0fT8IOA0KgcepxSWtxDaWcsFvpKwwuokMKJtWTOAxwFwQBjJ5PtXnY+FDFJS5bTWqf8An3PSwFSvhW4814PRr/LsdkCGAIIIPIIpax7aUqsQjbCYG0KeMe3tWxUgwooooAKKKKACiiigAooooAKKKKACiiqd5I6yKFYgYzwaALlFc/dam1qzhlnYrH5mVPBGQP60ttqf2m4lhRpMxgEtuBBz9D/+ugDfoqtZuzxtuJOD3qzQAUUUjsEQsc4AycDJoAWiqP8Aa9lxmUrkHO5GG0jPB44PB4PPFWYLiO5iEkRJXJBypBBHBBB5BoA4b4lf8ffhX/sLR131cD8Sv+Pvwr/2Fo676gApkf3W/wB4/wA65rw5JPc373D63FdrsdDbq/KgMArFP4W+9n6gdq6WP7rf7x/nQA+uU1G3v7jxlBJb2FncRQqgMzKhaHkEliTuzjdjA711dcXNL9o1yLUjZP8AZROsJvfJGGIkKjpKGxk4yVPr0o6oOh2lVdRnlt7J5YPK8wYx5hAHXnqR29xVqmuiSKVdVZT1DDIoAwjrszSKEMKpIQoZ1IMf3fnYZ6HdwOO3JrYs52ubGGd02s6BioqQxRtu3Rodww2V6j3p9ACZ9jVPVz/xKLvg/wCqP8qu1wWvajrC2+sRq10sYbAIi4jUE4Gdh6jHTdnuVzw47iexm0VmadPdS3UvnmXG3Lo8e0RtngKe+V5PJrTrtOQPwo/A0UjEKpY9AMmgBfwNFZ6axbNBHPsmWF2KFyowpAzzg/yz74q1a3SXUbOqSIVbaySDDA9f5EGgCb8KKKKACj8KiuLiO1hMsu7aCBhVLEk+gFVpNYsogxaRsDGCEOGyQOPXkjPpmi4F7Psaz9VtLiZIbuwby9Ssn861k/2h1U+xHBrQByAeefWimnZiaujuPDWvweJNDg1GBSjN8k0R6xSDhlP0Na2fY9cV5Pp2p/8ACJeJRfsduk6kyxXo7Qy9Fl+h6GvWQQRkcg1y1YcrutmdNKfMtd0Jn2NGfY0tFZGgmfY9M0Z9jS0UAJn2NGfY9cUtFACZ9j1oz7GlooATPsemaM+x6UtFACZ9jS0UUAcdZf8AH8/+8f51Lc+Hbu/vLqW01qOBJHJkhNsJCrNEIyCd4/hwQCO9RWX/AB/P/vH+dQXaW0WpardfY7i4WNle5db8wbMRrwqBhu4GcnGScdqAOm1KIQeGbuEHIjs3UH1whFYnwx/5Jzo//XN//RjVuao6yeG7x0zta0crnrjYaw/hj/yTnR/+ub/+jGoe4LY6ia4htwhmlSPewRdzYyT0ApDd2y4zcRDL+WMuPvf3fr7VW1OxlvPsxhdI5IpQ4kIOVHfH16YPFQXGkPK0uySNVldtwKdFYKDj/a+Xr70AaH2y28uST7RFsjOHbeMKfQ+lI17aru3XMI2KHbLjhT0P0rNXSrmMYWSIsuza204+Q/LuHcnJz9BUa6FNF5fl3EZ8kiSPch5b5cg8/d+X/OKANlbiFmVVljJb7oDDnjP8iD+NSVlado7adctKswcOArqV6YAxt9OQf09K1Me56UALRSY9z0x1ox15PPvQAtFJj3PXPWjHueuaAFopMdOTxRt9z0x1oAWik2+56Y60Y9zQAtFJj3PXNGPc9c9aAFopMdOTx70Y9z0oAWikx7npjrRt68nn3oAWikx7nrRj3PXNAC0UmPc0bfc/nQAtFJt9z0x1ox7mgBax9dv5o1i06xP+n3hKof8Anmv8Tn6D9a0L26hsLOa6uHKxRruY/wBB9azNDs5naXV75St5d4Kof+WUf8Kf1PvXPWk5P2Ud3v5L/g7L/gHRRiop1ZbLbzf/AAN393U+dfG1utn4z1S1RmZIZQiljk8KKwK6X4g/8lA1v/r4/wDZRXNV9PQio0oxjskj5ytJyqSlLdtnV6b/AMgy2/3P6mrVVdN/5Blt/uf1NWq+gpfw4+h85V/iS9We2eBP+RM0/wD3W/8AQjXlHxfuHtPiFZ3MYBeG2ikUHoSHY16v4EH/ABRun8no3/oRryL40f8AI7xf9eaf+hNXycf99n6v8z6x/wC5w9F+R3fhTxNH4z0+7klsPIjidY2Xzd24kZ9BgVuJHprbkLxliwhIMxznrt69fbvXmPwt17StMsNQtr++htZHmWRPNbaGGMcGu+021TV1kudPv7e4thck/ucsqn5SRn16cdOc1yYinyTaS0OuhU54Jt6m09zbwxK/2iGNQdqMWGMjtV5dTDhSpjO/O3DdcdcVRXTZlUxbR5Jl8wqE6jdux/KqUemDS5oZri4Cxq5CBhgBnznn3OK5m0tWdCTeiOngl86PcRg5xUtV7WNlhw2QSc4qfHueuetMQtFJj3PXNGPc0ALRSbfc9MdaNvuemOtAC0UmPc80Y9z1zQAtFJj3PXPWmuMRtyeAe9ADt6/3h+dV7iJZmDCRQQMVj6jdvZi2ZWRVkmCOWGSAfQZGefyqFb2eOSHzpoDG8zJkJt+UcbvvHuD2I+lAGnJpqSsWM21iuzcjlTjOeoplvo0FvIzQMASMY3EgD2HasG71e4jnELBTiRvM8rnC8bMEE9yAenWtrRpJprO2luBiVhlgO3NSpa2G1pc1oIfJQjOSTmpaTHueuaMe5qhC1HNG0kDxpI0bMpAdeq+4p+OnJ496WgDJbQYpECSTuVwNwVQoJGdrfUZP171ftbYWsOzezszF3durMepqeigDgfiV/wAffhX/ALC0dd9XA/Er/j78K/8AYWjrtNSUtplyBvyY2+4hZunYAgk+wIoGc9pBujrUptr+yljLEyW3ll3Rd3OZQBhvRGB6de9dRH91v94/zrjvBssLapeqtrbQSlA7kXDidugy8DlivQfMSfSuxj+63+8f50dBdR9ctc2fhqx1+CGfTFS6nlEkMgG5WkJznAJIOeckAe9dTXI315J/wlUH2bUraNZXWNQJAudjYkVhtO4nOB8wwf1OqDoddRRRQAUUUUAFU9W/5BF3/wBcm/lVyqWrf8gi7/65N/KnHdCex57RRRXacgU10WSNkYZVgVIz2NOooAzk0W2jK4knKgMrKXGGBGDkY9OOMVbtrZLWIojO2TuZpGyzHpyfoAPwqaigAooooAr3tol9bGF2KjcGzgHp6g8EexqqNGjVGRLiXaVKrvVX2g43dRznA69O1aVFFkFxscaxRJGudqKFGTk4FOoooER3FvFd20tvOgeGVSrqe4NbPw+1yULL4Z1GUte2Cg28rHme36KfqvQ/hWVWfqcF0j2+qaadupWDeZB/00H8UZ9mHFDipLlY03F8yPX6KyPD/iPT/EemQ3llOhZ0Bkh3DfE3dWHUEGteuJpp2Z1ppq6CiiikMKKKKACiiigAooooAKKKKAOOsv8Aj+f/AHj/ADqw2kX93qd1cPbaVLGHX7O93b+Y4UKvQg8Ddmq9l/x/P/vH+dF5Bqd3eaj9miuJ2TCW7wagYlhOwHDJnrk55ByCKAOi1jP9gX+cZ+yyZx/umsH4Y/8AJOdH/wCub/8Aoxq3NT8weG7wTEGX7G+8jpnYc1h/DH/knOj/APXN/wD0Y1AdDraKKKACiiigAooooAKKKKACiiigAooooAKKKKACiiigAooooARmCjLEAe9M+0Rf89F/Oor3/UD/AHqw9Rnmt1haFhkvgx/xSew4P9PrQB0P2iL/AJ6L+dPBBGQcg1zmmzyXEDNI/mYbCvt254BIx7HI/Ct+2/49k+lAEtMlYpEzDqBQZo1OCwyKjlljeJlDjJFAFCfUmtoWlll2oPamw6oZ3kSOTJjOG+XofSmXVkt1D5buBhgwIwcEdOCMVVt9Ph06dUg3s03yqBghB1JJ+vc0m0txpN7E8trPrGp263GP7PtsSsv/AD1kzwD7DrW9UNtE0MW1sZJzxU1TCmotvqyp1HJKPRHzB8Qf+Sga3/18f+yiuarpfiD/AMlA1v8A6+P/AGUVzVfR0vgj6I+fqfG/U6vTf+QZbf7n9TVqqum/8gy2/wBz+pq1Xv0v4cfQ+eq/xJerPbPAn/Imaf8A7rf+hGvI/jR/yO8P/Xmn/oTV654E/wCRM0//AHW/9CNeR/Gj/kd4f+vNP/Qmr5SP++z9X+Z9Y/8Ac4ei/I86rvPBPivVdB0aa2sXhWJ5zId8e45IA/oK4Ouh0L/jxf8A66H+Qr1sPThUnyzV0eViak6dPmg7M9A/4WN4i/5623/fn/69dl4Vv7jxf4evk1by3BkMY2JtwMAg/UGvIa9V+F3/ACA7z/r5/wDZRUZthKEcK3GCXyHlOLryxSUpv7zodBvZmWbTL1s31mQrN/z0T+Fx9R+tbNYmvWssLw6zZpuurQHeg/5axfxL/UVq2t1Fe2kVzA26KVQyn2r5CjJxbpS3W3mv60f/AAT66vFSSqx2e/k/+Duv+ATUUUV0HOFFFFABRRRQAUhGRg96WigCjeixsrSS7vHWO3gBkaR+iAd65XU/G/h2OwE+n39rPIz+Wsrn93FnqWOOnsOtXvHupWkHhm/sZi7PcWz7ljGSqY+Zj6AV87STvq9/a2cQEMBkWGGPsmSBk+p55qqdJ4huEHa277eS83+G76Jk6iw6VSavfZd/N+X57Lq19B6V4o8JyvBaRa5aT3k7Bfk4Mjn0GPWurS3jRgQDx0rynTvhppGh6rY6g+qXJlt50ZA4UK7g8D8a9GXWYXZVWWEl2KqA3UjqPrVVI042VN3REJVJXdRWZq0VmJqySSbEeJn3FdobnI6ipre/E5QrsZH6MpyKzLLtFFFABRRRQBwPxK/4+/Cv/YWjrs9Umt7fS7qW7Vmt1jJdUJyR6D3rjPiV/wAffhX/ALC0ddX4iV28PX6xxRyuYSBHKAVb2OeMUnsMq6NJBb3f2M6H/Zcrxl0OY28xVIByVJ5G4dfWtqP7rf7x/nWLouiQ6bdvOmkadaM0e3zLaRmYjIOOVHHH6VtR/db/AHj/ADpiH1ijw3CLgH7bdm2EvnC1JTZu3b+u3djdzjdW1RQAUUUUAFFFFABVLVv+QRd/9cm/lV2qWrf8gi7/AOuTfypx3Qnsee0UUV2nIFFFFABRRRQAUUUUAFFFFABRRRQAUUVVurmSGa3SPymMjYZGJ3Fe5B7Y9/pQBXutB026m882/lXGcie3YxyA+uVq1a33irScfYdbW+hH/LDUo9x+nmLhvzrLGvNGbeGdYluJLgROoztVTjoQSCeR3/KtynzXWuouWz00NG2+JL22F17Q7u0x1uLX/SIvrx8w/Kup0nxLouuLnTdTtrhu6K+HH1U8j8q4XpVC80XTb9t9xZxmQdJUGxx/wIc1DpQfkWqk15nr1FeS2z+ItIx/ZWvyyRjpb6ivnL9A33h+dbdp8SJbPCeI9HmtR3u7T99D9SB8y/kaydCX2dTRV4/a0O/oqjpms6brVv5+m30F1H3MTg4+o6j8avVi007M1TT1QUUUUhhRRRQBx1l/x/P/ALx/nUVzHp0evXiz6LNqUk22R3tvnaLCgBXBwF6ZHJz7VLZf8fz/AO8f511lv/qxQBV1bH/CPX2FKj7LJgHt8hrB+GP/ACTnR/8Arm//AKMat/Wv+QFqH/XtJ/6CawPhj/yTnR/+ub/+jGoA62iiigAooooAKKKKACimyNsjZh2FZs2prbyRpLIFaTO0bc9Bkk+g9zQBqUVkf2zF5SSecArttGUOc+4xx+PrT4tUSbyvLnRvOUvHgfeA6mgDUoqOFzJGGPWpKACis241IWyB5X2qzBVAUsST0AA5qI6xEI5H84bY22thCefbjn8PSgDXorKTV4pAClwjAyeUMDq+M4/Kr8EpdWLkcHrQBKTgZ9Krm8UclcDOOTUzumxvnXp61zeqg3MdutuolljmWQA8gY7kY5pNpbjSb2Nx7hHXa0eR9ahaW2jUlk2jofmrDew1AzxvbxxRxR3JnEcmec/T8fzqu2g6g0iSiWNJY2JB5w5OfmPHXBx+FK7toO2up0yvavhiAFP8Rfilk1fS7ZcSX9qgHYyr/jWZp2jQx2UdpcRiYch92cEEmtKLRNKg/wBVp1qv0iFRL2v2bGkPY/av+BlarqKJptxPa3KBwu5HAz+XGPpWdPrU+SbZpXX5QweIKyHGcDg9eBznk8V2At4R0jUfQYrgZPi54SjkeNhfbkYqcQHqDj1raFOpPbUwnUpw30NG81a881vscchACkq0YO3kZHqMjPWreizz3a3E9wpBMmI9y4ITAIFYJ+L/AIQx0vuP+mH/ANeu+gEE8EU8afK6h1z6EZolRnBpzCNWEk1EnHSiiikM+YPiD/yUDW/+vj/2UVzVdL8Qf+Sga3/18f8Asormq+gpfBH0R4VT436nV6b/AMgy2/3P6mrVVdN/5Blt/uf1NWq9+l/Dj6Hz1X+JL1Z7Z4E/5EzT/wDdb/0I15H8aP8Akd4f+vNP/Qmr1zwJ/wAiZp/+63/oRryP40f8jvD/ANeaf+hNXykf99n6v8z6x/7nD0X5HnVdDoX/AB4v/wBdD/IVz1dDoX/Hi/8A10P8hXs4T+KeNjf4RqV6r8Lv+QHef9fP/soryqvUfhoceHb7H/Px/wCyiqzj/dX6ojJ/96XozveK5+z/AOJFrTWB4sL1jJbHtHJ/En0PUUX+oGxkh3R5hcMXck8YGQo9z71WuNVi+xw+cFSaWTZ5ZbaUIOCefTI/Ovi6lPmtJbr+rfP/AIJ9nTqcqcXs/wCk/l/wDqsiiuY07VxfPFEYikpiLSgn7jAj5ffrmuitzmBa1WqMiWikJwCazZ9S+zKrSvgO4RQFJJJ7YFAGnRWQdZhEbyeeNqNtJCHr7DHPfkehpyatHJt2XCNukMS4HVx1FAGrWZq+rf2escMEfn3052wQDufU+ijuajv9aFhbqBGZ7yVtkEC9XP8AQDuaXSNJe1aS9vXE2ozj97J2Qf3F9AK56k5Sl7Onv1fb/g/8OdFOnGMfa1Nui7/8Dv8AcvLB8R6SbDwF4gubmTz9Qns5DPMfp91fRRXzxp06Wup2dxJny4p0kbA5wGBNfTXjr/kRNc/685P5V8uV7WW04wpOMdjyMxqSnVU5bn0G/iPQtYuLSCy1u0+0NOpiAJ3k56Aep6c1urpV8sm7ehBkMrKUYjdxg9cnGOhr5u0OeS116wuYiBJFMroSMjI5Feof8LE8R/8APzB/34FarKqlTWk/vMJZpTpaVV9x3z6FO8hkD+UwcugjU4Ungnk9TzmtDTbB7OKCAKdkfQ4xxkmvPNK8ea/daxZW0txCY5Z0RwIQMgsAa9arjxWDqYVqM7a9jrwuLp4lOVO+ncKKKK5DrCiiigDgfiV/x9+Ff+wtHXcXcJubSaAMqmRCuWQOBn1B4P0rh/iV/wAffhX/ALC0dd9QBmaTodvo6bYJrp+CMSzsyjJzwv3V/ADFaEf3W/3j/On0yP7rf7x/nQA+iiigAooooAKKp6lDJPabI08wb1Lx7sb1zyM1JZxSw2MMUr7pVQBmznmgCxVLVv8AkEXf/XJv5VbZtiks4A9/Ws9L2z1ZZrRJgyyR5G08sp647j8fUU1uJ7HBUV2f/CKaf/en/wC+/wD61H/CK6f/AHp/++//AK1dPtYmHspHGUV2f/CK6f8A3p/++/8A61RzeGtNgj3u8+OgAcck9B0o9rEPZSOQorrLTw7p11biUfaEJyChcZUg8g8dan/4RTT/AO9P/wB9/wD1qPaxF7KRxlFdn/wimn/3p+v9/wD+tR/wimn/AN6fr/f/APrUe1iP2UjjKK6i70bR7PIeWYuoDMokHyqTjceOB71aXwtpzKCHnwR/e/8ArUe1iL2UjjaK7L/hFNP/AL8/T+//APWpf+EV0/8AvT/99/8A1qPaxH7KRxlRyQQysryQxuyfdZ0BK/TPSu3/AOEV0/8AvT/99/8A1qqPoukpdRwb7gl3Kbg/AYD7vTr/AIH0o9rEPZSOVjjjijEccaJGDkKqgAH1wKdXZ/8ACK6f/en/AO+//rUf8Irp/wDen/77/wDrUe1iHspHGUV2X/CKWH9+fp/f/wDrUN4W01FZmkmVQMklxgfpR7WIeykeeXjX8dzMbVZJVa3ARMqFV92CRnHOOcE1BpkmovcQfaRcqfK/erIBtxsXByON27dnFd9DpOjz3r2qvOrryN0ijd9B1q7/AMIpp/8Aen6/3/8A61L2sQ9nI86uNCsZbj7VCslndjkXFo5icfl1/GtCz8ReLdGwrSQa5ar/AAy4hnA/3h8rfiK7X/hFNP8A70//AH3/APWo/wCEV0/+9P8A99//AFqp1ovSWolSktVoZ2l/EXQr6Zba8kl0u8PHkXy+Xk+zfdP511isrqGRgykZBByDXP3HgzSLuExXMbzRkYKyEEfyqtpnga30O/in0jVdRtLdWzJZ+aJIZB6bWHy/hWMlTfw6GkXUW+p1VFJzzz+lLWRqcdZf8fz/AO8f511kH+rFcnZf8fz/AO8f511kH+rFAGd4kvray0K6E8m1p43hhRQWaR2U4VQOSaw/hrMsHhKz0icPDqNmh8+2lQo6AuxBweoPqOK0dc32OuabrD20txaW8csMvlIXaEvtxIFHJHykHHIB+tQ21wNd8VWmoWUEy2dlBKklzLE0fnF9uEUMASBtyTjGcUAdPRRRQAU0yIGKl1BA3EE9B606sO70q4l1S4uI4oGikRNyyNnzCp6dPlGB7g8cdaANvI9RzS1jaZpM9jdeZI8cqlcAEn938oHy/XGD9B9K2PxoASRS8bKOpFY99o735h3OUEbEnaBk5GMZ7f1rZx7mq93Zi7VQ09xFtOf3MhT+VAGSdBlZcPcuSxO87VG4HGR7dB+VY8l/peh6qYJJZTLENrDbkLkDp/P6mul/sZP+f7UOv/P01QDwvphvVvJkluJ1IIaeVn6dOtZV1Vcf3LV/Psa4d0lL98nby7kEXinTEjCr9qc/7Fs5/pUn/CUWrfcsdSf6Wrf1rbx7mjB9T0qOSt/Ovu/4JfPQ/kf3/wDAOVvLj+0bTyls9Rjywbd9kJIwc8eh96jazkliaMQX+1sAB4BgAEkA569T/kV1Nxbi5hMRlljBx80T7W/MVT/sZP8An+1D/wACmrRQn1l+Bm5wvpH8Tlr0xaTPDLOLqEs29d6bgzA+3fHH0roUF08UcspVIZFBWPaQwPqfw7VYGjR5yby+bnobljUqaZGhJM9y+e0kxYD86cabUm5Tv2Vv+D+gpVI2SjCz6u//AAP1MudpUuLdIzGQ7EMHUk4HJIOf6d6dfX0ml6TqF/EivJbWskyq3Riq5APtWr9ghznLZHfNNuNLtrq0uLWdWeG4iaKRd2MqwwelaRsnqZu7Wh4uPjjrWP8AkE6f/wB9P/jVzSvjLrGoaxY2T6XYqlxOkTMrPkBmAyOa7L/hU3g7H/INfpj/AI+JP8afF8LPCME6TRafIkiMGVhcScEd+tdzq4X+X+vvONU8T/N/X3HZ0Vhf8Ilpn969/wDAyX/4qnR+FdNilSRWvNyMGGbuQjj23VzctH+Z/d/wTfmrfyr7/wDgG3XyDd/8f1z/ANdn/wDQjX17j3NcY/wp8IPIztprlmJJP2iTknn1rXC140r83UzxNGVW3L0Pm/tXoA1PUFAVb+6AAAAEzcfrXp3/AAqbwd/0DX6f8/En+NX/APhX/hv/AJ8n/wC/z/416mHzOhBvnTfyX+Z5mIy2vUS5Gl83/keQnVNR2n/iYXfT/nu3+Ne96YxbSbNmJLGBCSTyflFYR+H3hs5/0J+f+mz/AONdHFCsEMcMeQkYCqPQAYArmzLG0cTGKpq1joy7BVsNKTqO9z5k+IP/ACUDW/8Ar4/9lFc1X0zqPw38L6tqM9/e2DyXM775G89xk/QHFVf+FT+Dv+ga/wD4ESf41MMbTjFJplzwdRybujxvTf8AkGW3+5/U1ar2WL4deGYYliSxcKowB5z/AONP/wCFfeG/+fJ/+/z/AONepDOsPGKTT/D/ADPKnk2IlJtNfj/kSeBP+RM0/wD3W/8AQjXkfxo/5HeH/rzT/wBCavddP0+30yyjs7RTHBH91c5xznqaxtc8C+H/ABHfi91Szaa4CCMMJWX5RnjAPua8NYiCxEqvRt/ie26Evq8aXVJfgfL1dDoX/Hi//XQ/yFe3f8Kn8Hf9Ax//AAIk/wAasW/w18LWseyKwcKTkjz3PP516NDM6NOfM0/6+ZwYjLqtSHKmv6+R47XqnwwUPoN6p6G4/wDZRWp/wr7w3/z5P0/57P8A41r6ToljolvJBp8RijdtzAsW56Z5p4/M6OIoOnBO/wDXmTgMsrYeuqk2rf15FbU20axeCXVLu2gbLeS1w6r25xnr1qiureEkj2Lq+lhOOPOTt071c8QeE9H8ULAurWzTiAkx4kZducZ6H2FYn/CpfBv/AEDH6/8APxJ/jXjRVK3vN3PYk6l/dSsOiA1LWW/sW60q4gXBeSKYM8Y4HIH04+lbBsvEMTHydUtHXPCyWxGPyNV9I8C6FoDyvpUM9q0wAkMdw/zAdB1961f7KT/n7vf/AAJb/GueWGpNtqUv69GdMcTVSScI6f11KJk8TRjDW+mzjvskdCfzqLULW7urdY3tpEw6vuj2sRjnjng+4rZt7NbZiVnuHyMfvZS/86dc2wuYfLM00Y4+aJyh/MUlS5XpNv1B1eZawS9LnKOnkr88epJtI2sLTdtABAHHXhmH41ROp6PYXKMHugytvCSRFcHJ5wR+Gfauu/sZP+f7UP8AwKaq1z4V029dXuzc3DKMKZJ2OB+dZ1YV+X93NX81/wAH9DSlPD3/AHsHbyf/AAP1LGmWkMmzU2AeeWMbHx91DzgeladUV0uNVCrc3YUdAJzgD0qSGxWGVZBcXL4zw8pYH8K6IwjFaPX0OeU5Seq09TI8df8AIia5/wBecn8q+XK+u7+wt9T0+exu1MlvPGY5FzjcD15Fcl/wqbwd/wBA1+n/AD8Sf4124XEwpRakceJw8qsk4nz5pf8AyFLb/frqq9ci+FfhGGVZY9OdXU5U/aH4/Wrn/CvvDf8Az5P/AN/n/wAa9XDZtQpJqSf4f5nl4nKq1Vpxa/r5Hk+g/wDIxaZ/19Rf+hCvf65y38DeH7W5iuIbNllicSIfNY4IOR3rose5rgzPGU8VKLgnp3O3LcHUwsZKbWvYWorm4W2tZJ2BKou7A71Jj3NJJGksTRyKGRhhge4rzD0yGzuTdQlmj8t0co6Zzgj371YqOCCO2iEUS7UHbOf1PWpKAPPPiHcLd6polvaJNcy6ffJc3a28TSeTH6tgcfTrXe2l3b39pFdWkyTQSruSRDkEVzNlqUXhu51K11K3uVae7kuYZ4rd5VuFc5AyoPzAfLg46CtDwta3FvYXU08DW32u7luY7dvvRIx4BA6E4yR2LUAblMj+63+8f50+mR/db/eP86AH0UUUAFFFISACScAdTQAtV7m8itlbccsq7yo7Dpk+g/8Ar1UutVZFdreNHjQoGkZwB82Mfgc9ffvzUEGmG5d5Zt6qXyvmL+8wOevb0/DPc0ANK3moSqZYYH2BleN87VY479+MEHHc9K07SyitIkUAM6jBcjnnrj0BPOKnRFjRURQqqMADsKdQIKKZJIkSbnYKM4+p9KyLnUrmcrDBbON+9Sp++hXHUdMEHOM5x0oGW7/VIbNZEDr5wRiofIXIGcE9utZsFlNqchkuhKoIZfM3FdyHnHB6g+2MeuauWOjpCEeZnZgu3YzlgB269xkj8T61q9BgUCGRRLEuF5JxuY9WOMZPvxT6KKBhWfql1PbJGsMbFZW2F15ZSemB69evpjvWhQQD1GaAMixsGkJknR0GMYZixfIIYnPO0jHB6YrUiijgiWOJAqL0Ap9FABRRRQBnao16FRLZDsdlVmUbiATg5HXHPUcjFJY2EyQxfapSdvzmLghX6khsZPOT+NaVFABRRRQBDcXMdsoL7iWOFVFLFvoBWQ0t5qiCMCJY25YDLAdwD6qw79j71rXNstyEJd43Q5V0OCPzqSGJIIViQHaowM9aAK1nYLbLl382TAG9hzgdM+p5PPvVyiigAooooAKKKKACiiigDjrL/j+f/eP866yD/ViuTsv+P5/94/zrrIP9WKAJaKKKACiiigAooooAKKKKACiiigDCudaniuJI1+zgAvjdnK7c8Nz1bHH9alutYltZ5FaFSmE8vrksQSVP4dPoat6jNFZWkly0Mb/Mudwxk5ABJAJ4+hqm2ryeU0wsVK/w7peSwXdzxxxnB5/CgCNtanhkQMbeeMKXkkhzhV259TyOM+1bNvIZraKU4y6BjjpyKp6fcLcSXEP2WKHyX2sFOckjJ/hArQAAGAMAUAFY0uq3CzTqggIjbG053KAwU5+ucjp+NatxL9ntpZtu7y0L49cDNY8etCTLpYhmaIyNtJJbBIGPl5HHfB9jQA671p7XUbiBhH5aRgpkHJYjjoc/p+PamLrshUPtjYGMFUUHLNkBh1yMdgR+PantrEC/aJzBCWiCAMH5ckA4BIAxz69ugpV1WOS+ligtI3lyFR92N3G7k44HU8Z6UCZfsLh7m3ErywuWwR5XRc9jz1/L6VLcymC1lmC7iiFgPXAqna6jA141okPly723gDjIAJOcYPWtGgaMqz1Ka4ulhMlu4G7eY+OnRhz0PTHseaqrr0s8ipbIjs0pCr5bEsmOPTGeeeQKW31eGSWHy7CMMZDCpB6AZ4+719unPWpotZjMqiSBItsLSOSxygGfl+7weOc49s0ARwa1cNEzzJGuYnkjJUpuIxwATz1696b/AGzclGfdbJtMp2uuNwUgBR83U564/ClbW7d3gDWaP+73gbgSjZIIHGOoxnPepxeW8d4tvPaRpcl1ICjcMtnndjrxQI1QcqDjGR0paKyv7Z82Ro7aFZXEpTBlABABOeh9CMe1Ay3qFy9tbqyGNWZwm+T7q57np/OoNOv5LyWRXCABEdQo5G4cg8n+n0qvNrtt9m3SQblI+ZHYDHPHX2y34Uq6xCkskcdriVpjGoBA8w5wGz6E8e2KBGxRWW2qzCeSAWqGVGRMeacZYZ67en6+wq9azi5tkmCld3VT2I4NAyaoLyc21nNOq7iikgHpVS51dYbqW2jjEkqBcDzAMksBjuRjcp6d6jbWkWORZYNsiMVZC4wcDrn0zx+NAXG2estcajHZt5ZO2Tc6qwDFSMFe2Me9bFY6a3bov+o2RrGrIVIwQRkgY7iny6tNA+yS0UP5JlwJSeB0GduM/wCeaBGrWdf38ttcxxRiL5lzhzy5JxgfTOT7Vatbh51kEkYjkjfY6htwzgHg/Qis251by2zLZoQZGjhYvnOG2nOFJHXtmgYo1Wf7DbTN5SlpCkzYyFIOOAG5Ge4J+lIuqXbyRKywwq7tFlhuO8HHQMOM5wefwol1OKPyYls0LLIE2npE2SB0BPQE9KkbUVOyZbMMI08x2LAFASR8vHJ4PpQIpnWb5VHyQSP5EUu1UI3F2xgfNnp7GtPTr/7eZ3UARK4ERH8SlQc/qaoQ63bSToZLVFyr4lUhgNuDtzgc89OxrWs5hcWkU4j8vzEDFe49qAJ6KzLjWEt7ieFoWLxNGqgH7+7GSPpnmmf29CX4jynmMjOrghQBkMfY5/CgZXu9cnt53jVImG9lHrGF6lskdR06fjW6rBlDDoRmsj+1beWaSJLaN5mCEKWHzHGee42/T6Ug19d2WgBTzEQsrk43DOeVHA/P2FAGzWdqmoSWJj2BCCpchur4IG1fc5/SrFleLexySKhVVkZBk/eA7/jU7IrlSyhipyuR0NAGIdZuTpS3CRqZjLsKhNwA2luzc8Yyc+vHakbV7tgfKktCSxAAUtsAYLzhuc54PFbixoq7VRQAc4A71Tupo7J4Vjt4ybiQITjHYnJwDnpQBWv9YNndfZ1MZcQkksDjfglR9OD3zyKhbW5t7KPIjaJSZI5M5LALlBz1+bg89q3CqkEFQc9cimtDEzh2jQspyCVGQaAHDkA4xS1DdT/Zrdpdhc5CqoOMkkADPbk1mT681tI0UtqvmxqxdFlyeBn5eORjqeMUAWdQvpbWaGOPy/n5O/OW5AwvPXnP4VPYSzTW3mTtGxLHa0alQVzwcEms4a3G0rCW3T91F5obeeDjj7yjHXGffpS/24ETzDbL9nEaPuSTJ+bIxjGOCp70CNmiq1rcyTPJHNCIpUAJAfcMHpzgehqzQMKKKKACiiigAooooAKZH91v94/zp9Mj+63+8f50APooooAKztUivJhDHasArlklDD5cEdT37Y49a0aKAKUOng7XvPKuJgAA3lgYH9f88CrtFFABTJmdIHaNN8gUlUzjcfSn0UAYeJ9TmCvESscnzEnaF45BAPJzggg+xxzWra2qW0Srne4ABdup/wA5qYKFGFAA68CloAKKKKACiiigAooooAKKrx3ttNbR3EcyvDIcK68g84p9tcw3ltHcW8gkhkG5HHRh60AS0VTGrWDakdOF1GbsDJizz0zj645x1xVskKpYnAAyTQAtFMhmjuII5oXDxSKGRh0IPINVU1awk1JtPS6jN2oyYgefcfXnp1oAu0VHPPFbRGWZwkYIBY9Mk4H6kVJQAUUUUAFFFFABRRRQAUUUUAFFFFAHHWX/AB/P/vH+ddZB/qxXJ2X/AB/P/vH+ddZB/qxQBLRRRQAUUUUAFFFFABRRRQAVBNeQwTLFIxDMpbhSQFHUk9hU9VL3T475ozI7BUzwoHOffGR+FADBqNnOpDFhtHmbZIypwOd2CKqRNo6SSGK3bexKbRExLA5B2j04OSPSpm0cP8z3k7SEbC5C5Kf3emPx60q6NDDL5tvLJDJuLEqAckk5zkc8HH4CgWo+CayjS6vY1dFBJlcqwDY6kDv07VdR1kRXQ5VhkH1FUU0iJbeSDzZPLkl807cI2c56qATz361LbWJtUSNLqcxp91GIPHpnGaBll0WRGRwGVhgg9xVd9NtHkaQwgOwwxViM/lVqigCoul2KtuFsnbg8jgYzjpnHehtLsmjWM2ybVztA4x06enQVbooAiS3hjKlI1G0kjHqetS0UUAVW02zZ43MCho/ukEjHX0+ppg0mxBB+zqSBjkk55zz6/jV2igCr/ZtkVZfssW1juK7eCef8T+dPisreFdscQAyDycnjpyanooAKxP8AiTTMqGyZdhZcmBkAC9cn057+tbdZ0+jwTyK7M3DOSCqnO/GcZGR06jmgBobS5WZ2t1DEByJISMgfKDgj8Ki8zRnt4ikIkUqwjVIyWwT82B16j9KnbR4ZmV7l2uJEXaryKuV5B4468daaNFiSVZoJ5YpVUKrDBxjgnBGMkdfoKAFhs9MvEdoow6naGIZh0AI/Hpz1rQjRIo1jjUKijAUDAAqlBpptiwhupkjbkrhTzjBOcd+tXVUhArMX9Se9AGTNJpEwLSWzPvYncsLZb1YEDOBxz9KUzaKsIk2xFEbyB8hPI+fHv0zUw0oqqKl7OuwFEIC5VDj5ensOetUNSsdH06BZLy4eCORvLTnOWweAADzjP4CgCyk2kHCiAAB97AwkCN+QN3HynkjB9aYg0Z0t/KiaRZkxGEVzlWz19BwevSkEOlu1tFBehIr1N0cKMCJwozkZ544zg1N/YUAljkSVwUZWAKqwyARnBHBOevrQI0ILeK2iEcKBEBzgdz/WqF1DpNu8vnxhXkVpmxuzheSRjp64HWr8UTxk7p5JMj+IDj8hVS70iG8maWSWdXIC/K+ABgjGOnc/nQMhnm0kkb0Lb2EpdEbjCjDEjpwRzTJF0e2uGV4CGhO8tsYrnG7GehPfFTHRYvMdo55o1kLb0XGCpxlRxwOO3qadc6RHcyTF5pBHKOYwBgHbtB6Z6dulADDc6WyHzEUfZ9gKSRkFNxBXj6gflV2OytonDxwqrDoRVIaFbZDM77gAPlAUcAAcAY4xx9TV+KJ4yS08knHRgP6CgRHcW1mRJNPFGcKSzsOgwM/oB+VU1/snyWl+zoimMKwaIqdrZABGO/NajDcpGcZGMjtWWmhxqgT7RLsP31AUBuSR24wT0GKBkBm0MqqvbiPC9WhZSmegJxkE44707zNIVgDbSbnGDGYnJHG0ZHYnIHvmrH9hWIGBGRiMRqQ3K4JOR789aUaPEbhbmWWSS5U5EpCgjp0wMDgY/E0AOtYbG7gW4it9qt93chQ8exqxLe28E3kySBX8tpcEfwjqf1p9vCtvbpChJVBgZ61Xu9NgvJlklL5UYAU4yM5I+h6GgBDq1kE3GbCgRkkqeN/3f89u9NuZ7CV0SdxuTdKvUY2nBOR/LvUSaDbIyt5k7YOWDPkN04I6dh0xTR4ftgBme5JU8Hzeg54x07nnrQLUnfWLWJS0omjCoZG3wsNqjueOKtR3MMs0sMb7nixvAHTIyKzv7BhMvmPKzsykOTGg3ZOT24/DrU8GlpakmC4mTdjdyDnB46j8PpQMs3ZgFpKbkAwBSXBGRiqHm6Xb27IYigZdjRtG29g3Yjqc5/OtFoy8BiLnJXbuIBP1x0qkujwpDtVzv8kw72VT8u7OMEYx7dMUAV/M0vcLdrSZjG64DQufmI469eP5U/7To0cKuFj2SltqiM/MVJyMY9SfzqR9GhaNE81yVZGBcK/KjA6im/2FbAlleQMQR82GHIIPBGOc80CJ4dOsREuy2Cg84YHPbrnnsKuABVCgYAGBVZLNo4Y4o7qZVjQKPunPvyP84q1QMKKKKACiiigAooooAKZH91v94/zp9Mj+63+8f50APooooAKKKKACiiigAooooAKKKKACiiigAooooAKKKKAOZttD1MaPBptw1oI4JldXjdiZFDkkEEDHB9TUWm+FLmw1jT7oXS/Z7W0jh8qNioBVCpAGOVJOeo5HeurooAwG0q8jbUIXMEmnXLSTNtDefllxtXsDnoc+2O9U7LQNQJ0+7vDBLP5Za5EpYGORjksgGRnGF57DrXV0UWA5TTPDF9aa1Y3s94rR29qkJRHIAKoVIAxyp+91HPrVqTR9T2ahaRXFtHa3LTSJLhvNVnHT0ABJ5Bzj0610NFAHGP4RvXS0Baz2xSFxDufZbjzUf93xzwpHOOv4VqeHdCudHudQlubsz/aJNynfnIyxyRgYbkDqegrfooAKKKKACiiigAooooAKKKKACiiigDjrL/j+f/eP866yD/Viuasf+P5/94/zrqU+4PpQAtFFFABRRRQAUUUUAFFFFABRRRQAUUUUAFFFFABRRRQAUUUUAFFFFABRRRQAUUUUAFFFFABRRRQAUUUUAFY/iHS7nU4rL7KyB7a5ExDTPFuGxlwGTkH5q2KKAOSj8K6jHJYSrqMSvYxxJEgiyGwxL5J5GQccdcDNdbRRQAUUUUAFFFFABRRRQAUUUUAFFFFABRRRQAUUUUAFFFFABRRRQAUUUUAFFFFABRRRQAUUUUAFFFFABTI/ut/vH+dPpF6fif50Af/Z"/>
          <p:cNvSpPr>
            <a:spLocks noChangeAspect="1" noChangeArrowheads="1"/>
          </p:cNvSpPr>
          <p:nvPr/>
        </p:nvSpPr>
        <p:spPr bwMode="auto">
          <a:xfrm>
            <a:off x="155574" y="-144463"/>
            <a:ext cx="2430455" cy="24304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EAYABgAAD/2wBDAAgGBgcGBQgHBwcJCQgKDBQNDAsLDBkSEw8UHRofHh0aHBwgJC4nICIsIxwcKDcpLDAxNDQ0Hyc5PTgyPC4zNDL/2wBDAQkJCQwLDBgNDRgyIRwhMjIyMjIyMjIyMjIyMjIyMjIyMjIyMjIyMjIyMjIyMjIyMjIyMjIyMjIyMjIyMjIyMjL/wAARCAG5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qeqSQW2n3F7PnZbxNITuI4Az2+lAFysvUvEOlaTkXd2iyf881+ZvyFeLx/FXVddmk09LFdLkERmDJK7O4ABwM9OOaZ4dura7N1q2szpHptrLJuzy0+xQT+bMo966KdKDjzyehnKUk7JHrVr4lvNXOdJ0mRoc48+4bYn/1/wAK1YodUfm4uoI/9mGLP6k/0rybSPijez6xLo1x4djspo7SWaGMzuDlY96qR2yBXT/DrxnH410nUL68tI7IWcgDBZ2I2lc5JP41k5R+yrFJPqdvc2b3NqYTeXETEg+ZEQrD9KbYWDWIk3X13c7sf8fDhtv0wBXj+pfGGW0uIUt9EidLuQm0eW6dN0O7art6biCfoKv3ut3WoR3N/q+ieH7q1tIXmma31UysgC8fKPU4H41BR6lb6tpt3I0dtqFpM6nDLHMrEH0wDVyvBPC8f/CU2Emo6R8OfDyxxSeWXkuTGdwAPHHuOa7/AF3xI/gnw9YQWekxSazdjcNPikLAbV3SNu67VA60Ad5RXE/Dbx4/jvTb24mtI7Wa2mCFEcsCpGQefxrtqACiuT8UeO7Tw7qFvpcNncalqk43JaW33gPUntWxZaw0/h7+1ryymsSsTSSW83349ucg/lTsxXRqUVxifEaxl8Cv4rjsp2to5PLkhBG9fmxn07itPX/FlroOk2N+8Mk4vZo4oY4yMkvyDzRZhdHQUVleI9di8N+H7nV7iF5Y7cKWRCMnLAf1rE0D4hWOs6rDpk9headd3EXnW63KgCZcZypHtRZ2uF1ex2FFFFIYUUUUAFFNkkSGJpZXVI0G5mY4AHqTTYLiG6gSe3lSWFxlZI2DKw9iKAJKKKbISsbMOoBNADqK5nwFrF5rvhOC/vpBJO8kilgoXgMQOB7CumptWdhJ3QUUUUhhRRRQAUUUUAFFFFABRRRQAUUUUAFFFFABRRRQAUUUUAFFFFABRRRQAUUUUAFFFFABRRRQAUUUUAFFFFABRRRQAUUUUAFFFFABRRRQAUUUUAFUbjWdKtJ2gudSs4ZV+9HJOqsPqCavVTn0nTbmZprjT7SWVuryQqzH8SKAID4j0Jeus6cP+3pP8ao6t4x0jT9Lnura+sryaMArBHcpufkDjGa0hoekr00uyH0t0/wqC+8NaPf2clrJYQRpIMFoo1RhznggZFNWvqJ3tocT/wALa/6gx/8AAj/7Gj/hbX/UGP8A4Ef/AGNbf/CsvDn/ADzuv+/5o/4Vl4c/553X/f8ANb81HsYWrdzE/wCFtf8AUGP/AIEf/Y0f8La/6gx/8CP/ALGtv/hWXhz/AJ53X/f80f8ACsvDn/PO6/7/AJo5qPYLVu5if8La/wCoMf8AwI/+xo/4W1/1Bj/4Ef8A2Nbf/CsvDn/PO6/7/mj/AIVl4c/553X/AH/NHNR7Bat3MT/hbX/UGP8A4Ef/AGNH/C2v+oMf/Aj/AOxrb/4Vl4c/553X/f8ANH/CsvDn/PO6/wC/5o5qPYLVu5if8La/6gx/8CP/ALGj/hbX/UGP/gR/9jW3/wAKy8Of887r/v8Amj/hWXhz/nndf9/zRzUewWrdzE/4W1/1Bj/4Ef8A2NH/AAtr/qDH/wACP/sa2/8AhWXhz/nndf8Af80f8Ky8Of8APO6/7/mjmo9gtW7mJ/wtr/qDH/wI/wDsaP8AhbX/AFBj/wCBH/2Nbf8AwrLw5/zzuv8Av+aP+FZeHP8Anndf9/zRzUewWrdzE/4W1/1Bj/4Ef/Y0f8La/wCoMf8AwI/+xrb/AOFZeHP+ed1/3/NH/CsvDn/PO6/7/mjmo9gtW7mJ/wALa/6gx/8AAj/7Gj/hbX/UGP8A4Ef/AGNbf/CsvDn/ADzuv+/5o/4Vl4c/553X/f8ANHNR7Bat3MT/AIW1/wBQY/8AgR/9jR/wtr/qDH/wI/8Asa2/+FZeHP8Anndf9/zR/wAKy8Of887r/v8Amjmo9gtW7mJ/wtr/AKgx/wDAj/7Gj/hbX/UGP/gR/wDY1t/8Ky8Of887r/v+aP8AhWXhz/nndf8Af80c1HsFq3cxP+Ftf9QY/wDgR/8AY0f8La/6gx/8CP8A7Gtv/hWXhz/nndf9/wA0f8Ky8Of887r/AL/mjmo9gtW7jvCvjf8A4SbUprP7B9n8uHzd3m7s8gY6D1rr6wdE8IaV4fvJLqwWYSPH5bb5CwxkH+lb1ZT5b+7sbQ5re9uFcl8SPtc3gy5sLGCWWe/kjtf3ak7FdgGY+gC55rrao6nbtcQACZ0APIXHNQUfPPizw9rFn4zh1XSdOuLxARhIULYVBtwcdAVq1p/hLUtRs9OglS40230yMTu01vuM9zI5cgK2AwUYBJ9K9l/s0j/l5l/If4Vh6jrel6XqEljd3d0s8aeYQIwQVxnIP0z+Rq7+YjzvXvDfiKx+JOmawftetpL5bz3kFptUKcoykLxwtVvBPhrxSs+o+GDpl7Zafqcyi6vJIygWFCdwU+rDAr0228ZabDKkEV3fOshXaEjUg7gD+meatHxzpHlLIl/fSIwc5SNTjaSP1xx7YqbLuO7PPfGvhnSNW8RzONH8VxfZo1tUWzsVeFljGFKEnpiuNsfB/iSx8PatOug6ist2UtIk8g7ym7c5IHb5VH419EXGsRW1tZzPcXx+1I0iqFTKqoGSfpkfnWaPGunFARcakXaLzlTykyy4JJH0AJxRZBc838JaFotrpdjb6t4S8TnUVJeedI5Fi3Ak9A3TAA6c11GneE/FHiTUJ/Fdxqp0a5vI2gis5LQStBb54U7j8pPU49a37jxdYm3mha61OF3doBII03RuCMkfiQKp2Xhq48S6WZ4/GniFYJGKsm6NGBB6HaOKQHKfBvSNZ8N+LdYsL7TbyG0ljISeSFlR2RiAQfcEmvba5DTfBV9p0tuR4v1yaGFgfKlkRg4HYkrnFdfQB5V4LddQ+NXjO5lAaS0VIIyf4R04/wC+a6P4qamdM+HWqMhIluFW2jx3aRgv8ia4W31i1+Hnxw1+TXXa107W4llt7plOzcMHBP13D8qtfFHV18WR+DdL8O3lvP8A2nqBnhkcExsIuMt325J/KnfUViHRNK8jR/H3gnvBAtxAv+9EDx/wJRTLLUj4n/4VbY/ezG13MM9oV28/ipqTSh4g0T442o8TT6fJLrmmvCDZKyxts5AIbv8AL+tZ3wg0q6j+JGtW1yD5Ph+Oaztx6eZMzfyBouFj0D4vvs+FutN6JH/6MWuF0HWB4w8U+GbvT7a4j0/wzY51C6mTaA3l/dA6np/Ou1+NBx8Jtb/3Yv8A0alcBpscmg+LbSzjO218XeHEROcD7SIcD8T/AOzUJg0dDB8TNfGnaf4purSwHhu/v/saQLu8+NSxUSFs4PQ8Yp9/4+8XTa54r07RbHTpE0Q+Z5k5YHywMkYB5Y8+g4rzXw1aeDB4V0eG+tby/wDEkmoi0k01L142Rt5w+zkAAY7V0sfifTPD/jj4npqVykBuIisAb/lo+wjaPfkcUXCx1tx8Uby88L+F5tHsrdtY8QSGGNJmPlwspw5OOSM9KS3+Ius2+keLbTVLazXXfD8Xm7otxhmU9Dg8j/69eeabbvoXhv4W69qGYbCC9mM0rDiNXkypPsQCavXlxHrN78VddsJBPpjWCwR3Cco7YGcHv0P50XCx102veMvEnw2vtYNrpdrYz6cWVXZi7jB8xsDhcj7o/OqWg+LdV8IfBKw1SWGzm8144NOUEgKrE8yn2Ibp7Vu6acfs8xn/AKgDf+ijVbwwvh+b4D6Rb+J5YY9LntxFI8rbQrFztIPY56Gi4WO08Mf8JJ9jk/4SSTTpJiwML2O7aVI5znvn0ram/wBRJ/un+VeX/BzVLqX+3tFTUG1TRtLuFj0+/bnehz8ue+MD8/TFenz/APHvJ/uH+VIZw/whlDfDi1kPQTT/APoxq1dC1rW9eS11OG106LR7gkqGmZpwnIBOBtB4+7nj1rC+CzkfC+0cgnE9wcAcn941Ogmsz4ksp/C0Oo29xcXQ/tO0a2kig8sg73dXAVXBxgryT60dQtodwdTsRZNem8gFqrFGm8wbAQ20jPTO7j61Dda7pFjMYbvU7OCQOsZSWZVIZhkDBPUivPr25e38Faj4eayvW1KO/ZjGts5UxtdbxIGxtK7SO+fatmbTlm1Px1JLZ+YZraJEZos7wIDwvrz6d6Olx21sdZBq2m3N/NYQX9tLeQjMkCSqXT6jqKhj8QaNNcJbx6rZNM6M6oJ1yVGcnGegwfyrl7PTxbN4CaG0aNoomWUiMgqDbkkMe2WA69/esy30aOTwDoUUunEyHWUklVoTuwblsk8ZxtPOe3tTtrYR6Baaxpl/aSXdpqFrPbxEiSWOVWVMdckHimW2vaReWk93a6naTW9vnzpY5lZY8f3iDxXKat9p07WfE9zZaaLgPY2f7toC6Od8isxUff2ryQOSABWHcJc3knieeN7m8iuNA2pMLA26yMGf5VXGTjPfnmpb0uO2p6Vbaxpl5dNbW1/bTTruzHHKGbjGeB6bhn6irEVzBPJNHDMkjwvslCtko2AcH0OCD+Ncpr0MWi6HpOuQQbBo215I0XkwMuyRQPXBDfVa1/DFhLY6JGbkYvLp2urn/rpIdxH4ZC/hVW1J6GXBrXifULvU20+y0qS1sryS2WOWaRJJNuO+0qM5rSsfFOm3OhLqt3Mmnxh2hmS6dUMUqkhkJzjIIPTr1rA0bxBZ6Ld69a3MN892+qTSxwQ2crtIpC42kLtOfrVU/wBo6HY2b3kCWrajfXF5cz/ZTdGyZ+UjAX+Ig4LcjIPrSWxT3O2k1nTItMXUpNQtVsWGVuTKvln6NnFZd34otoNW00LeWf8AZV1aT3D3RkG35CgBDZxj5jXIafaxweHjPqF1e2Nzba1cy2s7aeX+ZsjLRKpAVgzenXgg1r2K3Wq694XvdT0wQypaXjMoiIRG3RhWwfulhlgDyM+1C/r7hG3qviGOCz0q80+e2ntby9jgaYNuTy2zkgg4yMVp2GradqsUkun31tdJG212hlDhT6HHSvPb6zMdrdRtps81qnitJfs8cJOY9qsxC91ySfQ81Z1OCXxFca3eaBazLC+k/ZTIYmg+0yb921dwBOF3Ln/bxR0/rsg6/wBdztrLXNJ1K4kt7HUrS5mi+/HDMrMv1ANEOt6Vcai+nQ6laSXqAlrdJlLjHXjOa5f7RZazqugLoun3ED6fOXnZ7RoBbxeWymIlgBkkqNoz0z2rEjur7UtT0GaSKSGaHVQbiyh00xpa5Dg7pSMsTnkg4Oc0dbB0PRY9Y02W6NrHf2z3A3kxLKCw2HDcex4NZL+KbS51zSrPS72zu4riaWK4MUgcptjLDoeOR3rAGk3MvgvxTHa2chu7jUbligXa8yeYMqCeuVBA+tT/AGuw1Xxb4YuNL06dYrczxyTNaNCIh5RxGcgd/wABj3oWyBnd0UUUAFFFFABRRRQAUUUUAFFFFABRRRQAUUUUAFFFFABRRRQAUUUUAFFFFABRRRQAUUUUAFFFFABRRRQAUUUUAFFFFABRRRQAUUUUAFFFFABRRRQAUUUUAFFFFABRRRQAUUUUAFFFFABRRRQAUjKHUqw4NBOB0zTd7f3T+VADPssX90/nUEukafPJ5k1pFI/A3OgJ46VZ3t/dP5Ub2/un8qAKq6NpqFSllCpUkqQgGM9cfWuX1TUbDTJbuCLw9FceW6xmNR8zjGd23bjaBwD9a7Le390/lRvP9w/lQBxE/ivTykcJ8OyzQwSlYsx5VRwFccfdJJGR6Vu6BHp+p6PFdjSra3D5/dhAdvbHT0NbW4/3D+VAYjohH4UAVxpWnhpGFlb7pDlz5Y+b61Pb20FpD5VtCkUYJO1FAGaXe390/lRvb+6fyoAkoqPe390/lRvb+6fyoAr6jpOnavAINSsLa8iByEuIlcA/iKbFo2lwNbNFp1pG1qpW3KwqDED1C8fL+FWt7f3T+VG9v7p/KgCOaws7i5huZrWCS4gz5UrxgtHnrtPUfhSw2VrbTzzQW0MUs7BpnRArSEd2I6n60/e390/lRvb+6fyoAbdWltfWz213bxXED/ejlQMrd+QeKik0vT5TbGSxtnNrj7OWiU+Vj+7x8vQdKmM20gEYJ6Cnb2/uH8qAKaaJpMeptqSaZZrfN965WBRIf+BYzXnfhXw19q+I3jltZ0YS2FzcRPAbu3DRyYzyu4YOPavT97f3T+VG9v7p/KgCOews7qyNncWkEtqVCmF4wyYHQbTxUUWkabb6cdOh0+1jsWBBt0hURkHr8uMVZ3t/dP5Ub2/un8qAGLZ2q2X2NbaEWoTy/JCDZt6Y29Me1RPpOnSaaNOewtWsQMC2MKmMD/dxirG9v7p/Kje390/lQBHZWFnptsttY2sNtAv3YoYwij8BUsil4nUdSpApN7f3T+VG9v7p/KgDl/hv4cvvCngy30nUTCbmOWV2MLFlwzkjkgdjXWVHvb+6fyo3t/dP5UASUVHvb+6fyo3t/dP5UASUVHvb+6fyo3t/dP5UASUVGZCBkqQPpSCXcMqpI9RQBQ1bRhrD26T3cq2Ubh5bVAu2cggqGOM4BHQEZ71qVHvb+6fyo3t/dP5UASUVHvb+6fyo3t/dP5UASUVHvb+6fyo3t/dP5UASUVHvb+6fyo3t/dP5UASUVHvb+6fyo3t/dP5UASUVHvb+6fyo3t/dP5UASUVHvb+6fyo3t/dP5UASUVHvb+6fypPO+bbj5vSgCWimb2/un8qTe390/lQBJRUe9v7p/Kje390/lQBJRUe9v7p/Kje390/lQBJRUe9v7p/Kje390/lQBJRUe9v7p/Kje390/lQBJRUe9v7p/Kje390/lQBJRUe9v7p/Kje390/lQBJRUe9v7p/KkMu0ZYED3oAloqMSEjIUkH2o3t/dP5UASUVHvb+6fyo3t/dP5UASUVHvb+6fyo3t/dP5UASUVHvb+6fyo3t/dP5UASUVHvb+6fyo3t/dP5UASUVHvb+6fyo3t/dP5UASUVHvb+6fyo3t/dP5UASUVHvb+6fyo3t/dP5UASUVEJskgDJHUUu9v7p/KgCSio97f3T+VG9v7p/KgCSio97f3T+VG9v7p/KgCSio97f3T+VG9v7p/KgCSio97f3T+VG9v7p/KgCSio97f3T+VG9v7p/KgCSio97f3T+VG9v7p/KgCSio97f3T+VG9v7p/KgCSiojLt+8CM+tSKdygjvQAtFFFABRRRQAUUVS1XURpWnSXZtp7llIVIbdNzuxIAAH1PU8DrQBdorI0PXf7Xa7gmsp7G9s3VJ7eYqxXcu5SGUkEEVn2vjOC51OGD+z7tLG4uXtLe/bb5csy7srjO4DKsASMHFAHT0VzFt40guNTig/s+7SxnuXs7e/bb5cky5BXGdwGVYAkYJFFv40t7jU4oP7Pu0sZ7p7OC/bb5cky5BXGdwGVYAkYJFAHT0Via1rtzpVzFBbaLeX++JpXkhZESNVI+8zkDPPT2NW9C1Vdc0Oz1RLeWBLqMSLHLjcAemcccjn8aANCiiigAooooAx9TnMep2iA8MR/OtisHWP+QzY/Uf+hVvUAFFFFABRRRQAUVz+u+KDok8g/si/ure3i8+6uYlUJCnPPzEbyMEkLkgVPqviOHS7jS4jaXM8eozpCk0ajy4y3QsSe/oM0AbNFZGs6/Hotzp0MlnczC9uVtxLGo2RFjgFiT6noM1X1zxM+jzvHFo99fJDB9ouZYQoWKPnuxG5uCdo5wKLgb9FZt5rEdvoqalb21xerKqGGK3TLyb8bevQc8k4AHWmaHrY1mK5D2k1nd2kvk3FtMVLI2Aw5UkEEMCCPWgDVooooAKKKKAIL1tllOw7IT+lQaRIZdNic9ST/OpdQ/5B1z/1zb+VVtC/5BEP1b+ZoA0qKKKACiijoM0AFFc7pviv7dqsNlcaTfWIukd7OW5VR54TG75QdyHBBAYDiq1l4ynudW0+xuPD2o2YvzJ5MkzR9EGSSobcB06juKAOrorI03X49S1rU9MFncwSWGwl5lAEobdhl5zj5T1xVXW/FS6RfNaQ6Zd38kNv9qufs+0eTFkjcdxGScHCjng0AdDRXM6j4zgtWiFjp93qQNoL6U2+0eVAc4b5iMk4OFHPBqzb+LNNuvEFro8bN513YC/t3PCyRk4wO+cc/SgDdorI07xHZ6pr2q6TbBml0wxrO/G0s4J2j3GOa16ACiiigArHSdj4ieLPAH9K2KwIv+Rsk/3f/ZRQBv0UUUAFFFVdS1C30nTbi/uiwgt0LvtGTgdgPWgC1RWH4d1271pbk3Oj3Gn+VIyKZJEcNhiMfKThhjkfkTUlr4itrvTdQ1GOCc2lpJIiuqbjPs4YoByRuBUepFAGxRXM23jKIJff2rp13pclna/bWjn2sWh5+YbSecggjrVnRfEv9qX0ljc6bdaddiFblIrgqfMiJwGBUkA54IPIoA3aK5678TXMeu3GlWOh3d89ssbTSxSxIqB84+8wJ6HpTtW8ST2Gsx6VZ6NdajcvbG5IhkjQKm7byXYd6AN+isV/EtrD4ksNCuI5Iby9tWuYwxBHykbkyD97qfTg06z8SWV94o1DQYA7XFhDHLM/G0F84X64GfxoA2KKKKACs/WZTDp5cf3wK0KyvEP/ACCz/vrQBdsW32MDHugNWKq6d/yDrb/rmP5VaoAKKKKACiua1nxa+nazDpllpVzqE25ROYnRRHuVmUDcRliEJx6Dr0p+teKm0eaQLo1/dQ28AuLuaIKFgj5/vEbmABJC54FAHRUVl32u29mNNVEe4k1GVY7eOPqQRuLnPRVUEmmaxr8ej3um20lncyi+uFtxLGo2RE9NxJ7+gzQBr0Vna7q8eg6JdanLDJMluoYxx43NkgYGeO9VoNcuxpl5e3+h31n9nXcsOUmkm4/hEbHntzQBtUVyreNo7bS9XutQ0u7s7jSoVuJ7V2RmaNs7WUqSDnaR14Iq3q/i7TNI0Gz1d2aa3vZIY7cR4zIZCNuM+xyfpQBv0UUUAFFFFAGPp07SardoTwucfnWxWBpP/Ibvvqf/AEKt+gAooooAKK5mPxbJc+Jf7MtNIup7VWeOS8VkChkYK2FJyVUnBPr0BqSfxWLbWFtJtJvo7N7lbNb91URmZugCk7ipPG7GM0LUDoqKyvEeup4c0aXUpLS5uo4vvJAoJA7sckAAU3xBr8fh/RH1SSzubmNMFkgUEqD1Y5IAAoA16KydX1mbTktltNKu9RuLjO2KDaAoAySzsQq+2TyelWNH1S31rSbfUbYOIZ13BXGGU5wQR6ggj8KAL1FZ2k6vFrAu5LeNxBBcNbrK2NspXhivsGyM+oNVB4ntn07Wr+OCV7bS2kRnGP3zRrl9n0OVye4NFwsblFc5f+NdKsPBkXihmaSymjjaJUxucuQAo98nn6GuiB3KD6jNFgFooooAy9amMMcJHdyP0q5Ytvs42Pcf1rO8Q/6q3/3z/Kr2m/8AIPi+h/nQBbooooAKKKKACsrxHqs2i6Fc31tYz3twgAjghQsWYnAyBzgdT7Vq0UAcb4X1Cx0/T9851CW/vbxEubi4spIjNO44wGAwgAwOwAFc5pWnXyeI7BzaaoNUTVJpruKWIixiibcC8fG3JUrgg7sk56mvVcD06UUdbh0scLa+Fov+E/8ANgW+j0uwLXfkySN5D3UueY1PHygsTjjL/WsTTNOvl8S2Tm01QaomrTTXUUkR+wRwtuBkj427iu3BB3ZJz1Neq0ULQGct4nubnV/C6WmnW90r6rMtoWaFlaGNmIkdgR8o2hsE+o9a6WCGO2t44IUCRRIERR0AAwBUlFABRRRQAUUUUAYOsf8AIZsfqP8A0Kt6sHWP+QzY/Uf+hVvUAFFFFABRRRQBxPjyd7yzuNIOm6rJK0ay2UloheKeXnEcmOAoOCQ/BBq/4mt7uez8PjyC80eqWrzCFSQgGdx9lHrXT0ULQDnfF9vNcW+kCCGSUpq1s7hFJ2qH5Jx0A9ayvGmqPLqEGhS2upLpckfm31xa2ckvmpnAgUoDjd/EfTjvXb0UAYl1raWlhI1rpd/NHbrFvjigKsI3HVAfvFR1Ucj61neBreS3g1QpDdpYS3hktXvVIuJQVXcz7vmI3ZA3c4A9q6yijqHQKKKKACiiigCtqH/IOuf+ubfyqtoX/IIh+rfzNWdQ/wCQdc/9c2/lVbQv+QRD9W/maANKiiigApDkKSBk44HrS0UAcLp00+qeO7PUodN1O2dbaWK/S+jPlwdNoiJ43FhyUyCOvatXTbee/wDG2qarcQSRw2ca2Fn5ikbujyuM9idq5/2K6WigDm7CKaHxx4gunglED2lrsfYcOV83IHqRkce4rlvFsLapqj3c9rrkdrc6UI7M6fA4eSRiS0cwAyP4cK2F5avTaKGh3PLPEGnXs0tv/a9pqkTNoqW8f9jREh5znfFJtH3c7dob5cbuas3Wh63eatb3cVrFDrNlo1rJbuVKwC4V33xZHG0gkEDsRXpVFH9fn/mI4nwdoc2ieJNXjkjkO+1tWkuSpxPMfMMjA9zuP4cV21FFABRRRQAVgRf8jZJ/u/8AsorfrAi/5GyT/d/9lFAG/RRRQAVT1ZYX0m7S4s3vIGiYSW8ahmkXHKgEjJq5RQB5foC6v/Z2vW2gjUxam3uvs636MpjuC58sRs+GPy5JzkA4561Y8JtNoEV49haa6+i2mnKTa3kbmQ3IJysStz064+XOMV6RRQB5xp0l3qmgeILpbO6m8R3toxdLqykjiRcEJAnmABguT9SST1o8KKNK1W6vba31ybTY9PjjlfUYHacSq3CRgjcVAJyB8ucYr0eigDzrxpp9nPqN68Ghak+vTRRCwvoFdk3g8HcDtj2nruxketW/Gtjpc10supaDqF9dGyeK2ubRHcCTPCYU/K2cEMRj3ruqKOlh3POL7QdYv9S0yRkP9rWeiJJFcyA7BdpIp2s3+18wPsTV3wnod3pHjC8e5iZpbjTYpLm5CnZJcNLIzgHvjIAHoBXdUUdRBRRRQAVleIf+QWf99a1ayvEP/ILP++tAFvTv+Qdbf9cx/KrVVdO/5B1t/wBcx/KrVABRRRQB5546SBdcsbi3tNYg1RXAjvLGFmEo8uTavGVJDED5wOGPOM0viHVby6k0/RNXstQS0NtHPqklnZySrO+OYFKA4XOSx9MDua9CooQHmnjGzuZvEH25YdaXZpuzSG01GGy4JJZXA+7nEf3sLgHNdDr9vf3GneG/OhaW6j1K1kufKXIUgHe3HQZ711VFCAwvEDW2o6Pq1hPpl5fRRIolgiUoZgcHEbcbiPY9eKwfDZbTBr17o+jX66UFia1spEaJ5JAD5hRJORn5euMkGu7ooA8uubS5u9E8ZS6dZak9peW6NEb2F/Pkm53KoYbigG0AEYBzim694P1KGyuh5f2jT7KaJtJt4lLOnmTo0pI/2QCB6KTXqdFAPUKKKKACiiigDA0n/kN331P/AKFW/WBpP/Ibvvqf/Qq36ACiiigDzPUxJB49Eug2Wq2upPxKphb7NPmVAzsTlApTccgg5A71o63Ncan4n02OHTNTS/sb9dvmIWtGg/ilJ+5naTj+IGu7ooWlgfU5XxRcjXfh/rR0+KeZmimhVBGdzMrFTgdTyDj1qbxnbz3PgHU7eCGSWZ7XasaKWZjxwAK6QAAYAxRQNM57xHerbabHa3Nnqb2l1GY5bjTlYyQnAxwnzDPIyOnfrWdpR1W18Bw6XHaS2+rtp8xtl8raqEZEYcj5VfBXI9c12VFD1uJaWPMPDNpq9jZXlr4dh1RIU0vYsWrbkVL3P8G4dAMlsfLnGKZa2niG10zWtFl0eeCyi0HZCqz+cHm/eZYYUbncnJ9MD1r1Kih6gtDyXWvB2pjw3fRrD5umQWn2iws41JkW5kChxt9F+Yj3kPpXrCcRr9BTqKbYIKKKKQGN4h/1Vv8A75/lV7Tf+QfF9D/OqPiH/VW/++f5Ve03/kHxfQ/zoAt0Ux5EjGXdV+pqE39mOt1CP+BigCzRVb+0bL/n6h/77FH9o2X/AD9Q/wDfYoAs1ly2UkuqOrmRrN08wpuOPM+7jr0xzj15q3/aNl/z9Q/99ij+0bL/AJ+of++xQBhfYJYoYY/st0ZfsoEbI5+SXJySc8dutXtRtJ2lt7iKMyXEcTZYE43DGOMgHvir/wDaNl/z9Q/99ij+0bL/AJ+of++xQKxkebqyt53+lPH5cixr5aqTyuCw7H72PYdKdaQ6lc2V59q8yO4kRfLOcfMAcHjp0Gelav8AaNl/z9Q/99ij+0bL/n6h/wC+xQMw4bTU7iRvPE8SyKbsfvP9XKRgR9eg4OOnWrunHUEvFS4WQxvCJJCVACyHBIz+gAPGOner/wDaNl/z9Q/99ij+0bL/AJ+of++xQFizRVb+0bL/AJ+of++xR/aNl/z9Q/8AfYoAs0VW/tGy/wCfqH/vsUf2jZf8/UP/AH2KAMrWP+QzY/Uf+hVvVzmqXEMuq2bxyo6KRuZTkD5q2vt9mOtzF/32KALNFVv7Rsv+fqH/AL7FH9o2X/P1D/32KAMFNGvmgtlZwpc5kUl8J8p+Y/Nktk/TitSzsPs17dSYckooWRmJ3HHzHr1zirX9o2X/AD9Q/wDfYo/tGy/5+of++xQBhQ2Wo2MVvMokd/KYvHGT8rbQMncTls/y6VIk/iAweYUO8KAIyi/Nnfkn8k9OtbP9o2X/AD9Q/wDfYo/tGy/5+of++xQBkyS67HJHGoDpvGZSg5yFOCADxksM8dOvrJaf2nKbx381ZjbhU8xQqrJluFx1HTmtL+0bL/n6h/77FH9o2X/P1D/32KAsYyfbIS/2a1uIYzt8yTbvlzg54YkNzjketXrFtTll8u+RVQR7mZQMMWA+Uc8Yw35irf8AaNl/z9Q/99ij+0bL/n6h/wC+xQBhR2eqSTRxzibypCLaU+Z0jjOQ/XOX5HryKs2q6nb3kCyGaRGdkkJA4RSQhJ+nJ6Ek/hWp/aNl/wA/UP8A32KP7Rsv+fqH/vsUBYs0VW/tGy/5+of++xR/aNl/z9Q/99igA1D/AJB1z/1zb+VVtC/5BEP1b+Zpb6+tHsJ1W5iZjGQAHHPFQaNd20OlxJJPGjAnIZgD1oA2K5prXVrNHubf78krh1GWIXcxDEHOT0HA6H8tz+0bL/n6h/77FH9o2X/P1D/32KAMeWLWJWSdmYvG8jLEqgJwMKfU98ZNO83W3VjGZAgU+W0kSh2+YD5h2wN3p0Fa39o2X/P1D/32KP7Rsv8An6h/77FAGXJ/bC44M3ztjKKNuGIU8eowf8Kr3d9qtlbsZ5SPkyjiNNzPsB24z0znpz0rc/tGy/5+of8AvsU031gxBa5gJHIyw4oAr3drPNe2xVpBDKNtyoPGByPpzwcdQaoNYCDyt9pcSRedMWSNmJ6/IevpWz/aNl/z9Q/99ij+0bL/AJ+of++xQBnT2FxNp1isyNLcRuN2XPTnqQee2agjk1cvDI/2kxo43oI0UsdjZX/dB24Pv1rY/tGy/wCfqH/vsUf2jZf8/UP/AH2KAMvSzqc10ZbxJFXynVd3GeQRkcc9e3amG61P7JYxW9tch1CrMZFHPQHrz0yc5Fa/9o2X/P1D/wB9ij+0bL/n6h/77FAGHbyazFZxRsLnaqKruYlMgfb0Azyuccn/AOuNfTDfOkr3+FcvhUUDAGB0PfnNS/2jZf8AP1D/AN9ij+0bL/n6h/77FAFmsCL/AJGyT/d/9lFa39o2X/P1D/32KxY54f8AhJpJvNTyivD54+760AdHRVb+0LMdbqH/AL7FH9o2X/P1D/32KAM/U7a6l1SCaJHaKJAW2sQc7xnbzjOOue1QRS628JaSMCYMQCE+506ZwCOuOv1rX/tGy/5+of8AvsUf2jZf8/UP/fYoAq2g1IGZJ5N2Yz5blAAG3MB09tp/ziqQs5J4LZI7aVJBKDcm4ZiGIVsnhuefTjpWv/aNl/z9Q/8AfYo/tGy/5+of++xQBWtraeKS83PIyDK24J6KRk/Xk4+gFU7ZdRsLW1gWDcXVN5QZCtuXduJP93Nav9o2X/P1D/32KP7Rsv8An6h/77FAGTI+srbEOZTvAJaOJdyEhvlA9Mheff8AJYhq8aRqqlQiKWBUEucRjBJP+/8AlWr/AGjZf8/UP/fYo/tGy/5+of8AvsUAZunahdzS3gkDSmGMNsCrxJlsqCDyOB1qKJtYsbdkeJpW3M2Yz5mSynjnHR/yBFay39iowtzAMnPDCl/tGy/5+of++xQBjtHq4uHkWWcsnmMoZVKnIQhR7fe9xzXQ1W/tGy/5+of++xR/aNl/z9Q/99igCzWV4h/5BZ/31q5/aNl/z9Q/99is3XLu3n04pFPG7bwcKwJoA0dO/wCQdbf9cx/Ks++jnGsiZUmKiDEZSIuA3ze4APTqOas2N5ax2Fur3EasIwCCw44qx/aNl/z9Q/8AfYoAxWl11d8u2TzGjUGNVGxCHO4rwSTgjGc5/CpUOuSKpaTYSwB2xDhfLznnnJfj+lav9o2X/P1D/wB9ij+0bL/n6h/77FAGMJdZubqNZYJI4g0TMOBghl3YI7Y3dzUl1b3L31ybeKdbppFMM5J8tV2rnPOCOvGK1f7Rsv8An6h/77FH9o2X/P1D/wB9igChbRS/2bcrbwTw3pjwzTN958dQckHnv0qEWZnntTBayxQqzNKLktyfl5+9yevPStX+0bL/AJ+of++xR/aNl/z9Q/8AfYoAzls7tbDUULSvIFaK2y3OzHHfrk4z14FJnULELbQ2+4FU2mJcqp3Hfksc9MVpf2jZf8/UP/fYo/tGy/5+of8AvsUAYsr639kaOTzSXiB3xRLu3lPu4zwN3fr796kQ6zHu8tMKhBCFRiTL4OTnP3ea1v7Rsv8An6h/77FH9o2X/P1D/wB9igLGXp2o3k8F6RunkiRdi7FH7wg5UEHBGcVFG2s6fA0BhabCvsZD5mWIBXJODgNu/MVrrfWCDC3MCj0DCnf2jZf8/UP/AH2KAMby9YSd5Ekndo/MwHVcPmRSoHttzz1roqrf2jZf8/UP/fYo/tGy/wCfqH/vsUAZOk/8hu++p/8AQq365zS54Y9XvJHlRUYnaxPB5ra/tCzH/L1D/wB9igCHVI2khi+SSSESZmjiPzMuD+fOOKpwvqMBSFYZvKkYeWSAxjXechiT2XGOtaX9o2X/AD9Q/wDfYo/tGy/5+of++xQBi51j7KsW+63LApZ/LUNvDDd25JGelTCbWJrqeNVkhh3jY7IpIGGzjt2X16/lqf2jZf8AP1D/AN9ij+0bL/n6h/77FAGM7avNcIzxSgqhygUCPlVxznJOc8dv5vmutTtYmkuJCkTEFnCJmMbm4APXgL19T+Gt/aNl/wA/UP8A32Ka19YOMNcwEehYUBYzZvtN3baPPKkjZAeYLGTyVHUAjHP1xS+Zq6JmXzCrFSxjiUtHy3AHfovX1P4af9o2X/P1D/32KP7Rsv8An6h/77FAWM4z6tI5iVHjwwVpTGuMb+o9fkxUMh1cRwtI0xdWDFoolyMxnI25wQGx19fxrX/tGy/5+of++xR/aNl/z9Q/99ijoBlzz61GgZY2aRpgAiqu1VAGffnJ59vzXzNXRT5nmFGKlmjiUtHy2Qo79E656n8NP+0bL/n6h/77FH9o2X/P1D/32KAKumyai91dC8ULGrYjG33OMHHPGO55rTqt/aNl/wA/UP8A32KP7Rsv+fqH/vsUAZ/iH/VW/wDvn+VXtN/5B8X0P86y9buYLiOAQzJIQ5JCtnHFamm/8g+L6H+dABfQiSAs0ixoikszdAPWufs7O21ZHls72ORUbDZRlIz04ODz2PeujvrUX2n3NozFBPE0ZYDOMjGa5q58M6ne2sn2m6tpJWkUiFt7QgCNkyATkHLbsDjKj60AW/8AhHX/AOe8f5Gk/wCEdf8A57x/lUF74SnuY7tE1A4lhRY9y9HyvmFvUOEUH6t1zSDwfmwlhkkjeVrOO2R3BYphmLYPoQ2O3AoAsf8ACOvx+/j56cUv/COvx+/j56cGqs3gxZmALQeXGX8lChxGGmEmB6fKCv4+lA8IzJqenXCXYEFoz4iUlQgMjOoXr2IUjjgfhQBM+hrEYxJdwqZG2IDxubGcD3wDUD2FrHP5D6hAsvmGLawIO4Jvx/3zzTrPwgbM2W17ci3lgmZdhwzojq7D/aO4HP8As1JrnhWXVb65uYbwQGSBVj+TOyQHl/xT5aAFh0MXEEc0VzG0cih1bB5U8g0kWipNLLHHdxM8TBXAB4JAYD8iDUV14Rlnu75lmgWGdNi/KdxU7PkbsVUIcf7353bTw6bLxFJqUMqCB/kW22/LGuxVyo7NleT6cUAUo9Ot5ZxDHfRNIS427TkbCA2fTBI/MVa/4R1848+PP0NRax4UfUJNSmgmSKS7MBwRw3lk5VuvDcduwzmqs/hC+llTF7F5aWbWu5gS5Bi2YY9WG75uT+HegZe/4R1z0nj59qjh0VLgyiK6iYxOY3wD8ren61Mnh1rfxHa39r9nhtoYvLMYTJxg8KOi8nOQR7g1SuvDNyl5qt8vlOZ1leJYVIldyE2BiTj5SmR9fzBDr/ToNMgWa7u0RHcRriNmJY9AAoJ7GpbbRUvLeO4t7uKSKQZVgDyKsS6NejSNNjglhN5azrcStLnbI5Db+nIyWJqgPCV0mpWV614H8hHLomV+dmdjt68EvggkcAdaALo8PuMHz4+uOlNl0ZUaNJLuFWkbagPBY4JwPfAP5Viw+DdSk8PJa+baW0kgRmiCEiNhGFDg8/PnkkYz61tr4YVJoZwLczpqD3jyMnLBg4Az6gPx9KAD/hHXJ4nj/I0n/COv/wA94/yqrZ+CxZtA8MsUUsaxqZI0IbiNkcj/AHiwP/Aear23gaVNLjtZ7mOR0ExVmyQHZFVXHTBBXd9T1zzQBoRaEJt/lXcL7GKPt52sOoPvT/8AhHJP+eyfka0dJ006ab7JjIubprgFFwfmAzn3yK0aAOd/4RyT/nsn5Gj/AIRyT/nsn5GuiooA53/hHJP+eyfkaP8AhHJP+eyfka6KigDnf+Eck/57J+Ro/wCEck/57J+RroqKAOd/4RyT/nsn5Gj/AIRyT/nsn5GuiooA53/hHJP+eyfkaP8AhHJP+eyfka6KigDnv+Eck/57J+RqgbTbK0eclWIrsK5XfnU5x/01b+dAD4NINwxUMF4zkiq9rZ2d7czW9tfxSSxZ3AIwHBwSCeCAeDjNdJaAbvwrn/8AhGL828ls17EbdIjFDH8+2QeYH/eLnHQbTjqGP0oAs/8ACOv/AM94/wAjSf8ACOt/z8R/lUcfhWYJaqb0RqkLrKsanG/LGMrzwE3tj6L6VFpPhBrKKzW5limNuZWAILAMwQBl4GPuk/U0AWf+EdbGftEf5Uv/AAjr/wDPeP06GqUfgpVtI7VngMKhGZNh2lxA0ZbHqWIbPtUd34Jmlso7aC7WONZllMa5UE+UqMc84bcCwPqfXmgC7Noa28TSzXcMca43M3AGeKhudOtrORkuL+CJlVWIYEcM21fzbii78Hm4F8RJBvuvN3l0J37nR0DeuNhH48Voa34fOsXVpL5wjSJJFlTbnfkfL/3ywDfhQBUh0RbhWaG6idVdkJAPVTgj8CMUn9jJ9q+zfa4vOCeZswfu5xn86jj8J3Mc1g5u4naCBVlmKkPvG4sV5wA5fn6fk6Hwi1tc6ZNbzRILKCONoQuI5XB+ZmHc9SD2PNCDoNfTreO5Nu97EJg6x7NpzuYEr+YB/I+lWf8AhHX4/fx89ODzVjWPD/8Aal21ykohlNlNarIAdyl8YYfT5v8Avo1kxeEb6KLTI0u4VW1m81uMlT5gYhDgEAqMY4HPegGXv+Edb/n4j646VGNFVrmS3F1F50ah3TByAc4P6H8qibwjJHDpKWr20clo++WQoSGJIJbaeCSB1OCPXtVvUPD0l54kj1LdB5IWMNlT5gC78qD0w2/B+lAENzoyWdu9xcXcUcSDLMQeKq3aWOnSeXcX6CTf5exYnY7goYjAB/hINWbXw/cz+ErmxuJCl1d/eZ+qoCAinB6hFUHB65pt14O8+7Zo72aCIzSSgpNJ5iloVj+9nPUZxnFDAp35tLCCGe4uQIZyBE6Rs4bPTG0HrkYqyumMyK4I2sMgnjitiXSnl0qxtA0UbW8kDtsUhP3bAkAdunFc/d+HbycXZS3SVGv4/IhuPuLCG3tnB+6XZj64A4oDoWv7Jk9qP7Jk9qNO8JT2WuWd9JemZILZItuSCCFK4HqpznBPUV1Plr6UAct/ZMntR/ZMntXU+WvpR5a+lAHLf2TJ7Uf2TJ7V1Plr6UeWvpQBy39kye1H9kye1dT5a+lHlr6UAct/ZMntR/ZMntXU+WvpR5a+lAHLf2TJ7Uf2TJ7V1Plr6UeWvpQByMtgYSob+LpU8OliSGSZpUiSMZZn6Adc1c107J7YDuG/pUkFqNQ0e8tC5QTxtGWAzjK4zQwM6xs7fU4Wks72ORUba2UZSD24ODz29asHw8//AD3j/I1UuvDOp31tJ9pu7eSV5Qwhbe0KgRlMgE5BydwA4yB9affeE57mO8VL84ljQRBl6PlTIW9Q+xc8d265oAn/AOEdf/nvH+VH/COvx/pEfPTiq48H5sJYZJI3la0itkkcFigVmLDPoc47dKJfBqTOoZoDHGT5KFDiNTOJMD0G35f/AK1HUL6Fn/hHX4/fx89ODUb6GsbRq93CpkbYgP8AE2CcD3wD+VQr4RnTU9OuFuwIbTcBEpK7R5jMoXrxhgpHHCinWXhE2TWJVrcrbSwSldhwXSN0dh6MdwOfbmhAxj2FpHMYX1CBZBIY9rAg7gm8j/vnn6VYh0ITwpNFcxtG6h1bB5B5Bput+FJdUv7q6hvBAZYUVBszskBwz/iny1Fc+EZbi7vmE0AhuBgfKdzKWQ7W7FVCED/e/MQyWLRUmkljjuomaJgjgA8EgNj8iDUUWnW80whjvomkJcbQpyNhAbPpgkfnV6z8PNZeIZdSilTyJPkW22/LEuxVyg7NlefbA7VV1jwm+oSalLBOkT3bwNgjhgmcq3Xg8duw60ATf8I6+cefHn6GkHh1z0njOfaqM/hC9mmGL2Ly1sza7mUl2Bj24Y9WG75sk/hWinh1rfxLBqFr9nhtY4vLMYTJxg8KOi8nOQRnuD1oFcgh0VLgyCK6ibynMb4B4YdRUOo6fb6VbfaL27WOHdt3CJmwf+Ag0258M3UVzqt8nlO0yyvEIVIkd2KFNxJx8pQEfU/jrPo8r+GRpvnKJ2VTJKRkF9wZj+Jz+dHQfUxo4LGW8jtFv4/PkUFUMbDqMgHI4OOcHnHatD/hHJP+eyfkauQ2F/bavPJDNb/YriUTSBkJkDbAu0c4x8oOfqK1qBGAPD8g/wCWyfkaQ+HpD/y2T8jXQUUAc7/wjkn/AD2T8jR/wjkn/PZPyNdFRQBzv/COSf8APZPyNH/COSf89k/I10VFAHO/8I5J/wA9k/I0f8I5J/z2T8jXRUUAc7/wjkn/AD2T8jR/wjkn/PZPyNdFRQBzv/COSf8APZPyNH/COSf89k/I10VFAHO/8I5J/wA9k/I0f8I5J/z2T8jXRUUAc7/wjkn/AD2T8jR/wjkn/PZPyNdFRQBz6eHpFOfOT8jW1awmC3SIkEr3FTUUAFFFFABRRRQAUUUUAFFFFABRRRQAUUUUAFFFFABRRRQAUUUUAFFFFABRRRQAUUUUAFFFQXd0LODzWjd13KpCY4ycZ57c0AT0VmS65BCs7PFLiMZTABMgBIO3nsQev1p/9rxbbhvLkAiUuDx84BIyOeOR3xQBoUVWhlS/sBIFISVSME/h1H8xWadMuhbW4XHmJZGF/wB4eWyvH6MM+9AG3RWBDp+pRXdvMBEIIhJth8wgxhug9Djj6Y4q7pFpParL5yhN235Q27LAYZ/+BHmgDSrk/wDmK3H/AF1b+ddZXJ/8xW4/66t/OgDobXr+FW6qWvX8Kt0AFFFFABRRRQAUUUUAFFFFABRRWTcX0y3F5i5ii+zqdsJUFpPkznr0z6ehoA1qKyNOvL66vpt4zbpwTtAAO1SMHOT1OcijTtQnuVkVpoGkaNXjGMBGOcoeecY+tDC5r0VUs7iafTbecqrySIGbB2jOO1SpM5l8t4thKlgd2f8APWgCaiiigAooooAKKKKACiiigAooooAKKKKACiiigDB8Qf8AHxbfRv6Vd0j/AFD/AFFUvEH/AB8W30b+lXdI/wBQ/wBRQBo0UUUAFFV5r60tpVinuoYpGUsqPIFJA6nB7Cmx6lYzeT5V7bv5+RFtlU+Zjrt55x7UAWqKZHLHKGMciOFYq21s4I6g+9eUX3xrFhqN1Z/2EX+zzPFuFzjdtJGcbfatKdKdT4UZ1KsafxM9aorx3/heo/6F9v8AwKH/AMTR/wAL1H/Qvt/4FD/4mtfqlbsZ/WqXc9iorx3/AIXqP+hfb/wKH/xNH/C9R/0L7f8AgUP/AImj6pW7B9apdz2KivHf+F6j/oX2/wDAof8AxNH/AAvQZB/4R8/+BI/+Jo+qVuwfWqXc9iorx3/heo/6F9v/AAKH/wATR/wvUf8AQvt/4FD/AOJo+qVuwfWqXc9iorx3/heo/wChfb/wKH/xNH/C9R/0L7f+BQ/+Jo+qVuwfWqXc9iorx3/heo/6F9v/AAKH/wATR/wvUf8AQvt/4FD/AOJo+qVuwfWqXc9iorx0fHQAY/4R8/hcj/4mj/heo/6F9v8AwKH/AMTR9Urdg+tUu57FRXjv/C9R/wBC+3/gUP8A4mj/AIXqP+hfb/wKH/xNH1St2D61S7nsVFeO/wDC9R/0L7f+BQ/+Jo/4XqP+hfb/AMCh/wDE0fVK3YPrVLuexUV47/wvUZz/AMI+f/Akf/E0o+OmTgeH2yf+nn/7Gj6pW7B9apdz2GivJH+NNzGGL+Fp1CjJJmIwPX7tIPjVcGbyR4XnMuM7PP5x9NtL6rV7fih/WaXf8z1yivOvCXxS/wCEo8Rx6QdIa1Lo7GQz7sbRnGMCvRaynTlTdpGkJxmrxCiikH3R06dqgsjNxCtwIDKgmYZCZ5IqWuVuv+Rxj/66J/6DXVUAFFFFABRWRc2M66rc3UAI+0WqwBlblXy3zEegBHSsNfDuokDy4YrbcQYdsufsbDG5h678HOPXnvQNnZ0VlaDZS2NpKskKW4eTckCNuEY2gHn3ILf8CrU59aBC0UnPr+lGD69vSgBaKTn1/Sjn1oAWik59e/pRz69/SgBaKTn1o59e3pQAtFJg+vb0o59aAFopOfWjn17+lAC0UnPr+lHPr+lAC0UnPr29KOfX9KAFopOfWjn170ALVLVbvTrOyMmqXMVvbFlG+V9o3ZyBn8Kuc+v6V578Zgf+EDXJz/pkXb61pSjzzUe5FSXLByNiXWfBM4kE2q6bIJM5D3AO3Oc7efl6np60p13wbhx/bViA56C76d+OeBk5+vNfMmB6UYHpXofUIdzg+vS7H1HrstuPAGqT6dPuhNjLJFNHITnKk7g3rnnNfNQ1jVcf8hO9/wDAh/8AGverPP8Awo4YP/MGb/0A187joKeCikpLzFi5NuL8i9/bGqf9BO9/8CH/AMa9z+DVzcXXhC5e4nlmcXrgNI5Y42rxk18/1738E/8AkTbn/r9f/wBBWrxqSpE4Nv2p6TXJ/wDMVuP+urfzrqxnua5T/mK3H/XVv51456p0Nr1/CrdVLXr+FW6ACqOqPIkEe1pFiMmJWiB3BcHpjnrjJHar1FAHPpd3/mWbx29x9ni/125t24MxHcAtgYP481NfSXK3su17gSgp9lRAdjeu7t1znPQYxW1RQBgCTVCWRTJut5khDOp2y5bJY46jbtGfXNRSyXu/E8tys22XyhCG2s4f5R0wRj17V0lFAGXeSTLfWAVpA5I8xE3YI79tuPrz6VmeZqAtEEUsryLIVViXHmtxg8jgDnKnA9+K6eigDIN1dy65bBIbhbMB1LbQFc46nuMEYHFTalLJZ2k980cEhgjZlynOPTNaNcl458UWGj6Nd2jt5t5LEQsKHkZ7t6Crp051HywV2RUqQprmm7IzI/GmstGjrpkAVzhSEfBPtzz0/SqcvxEvbaSZBpkTyxHdKkMDsVJGcnHTIrgB40mMmnq8WIII8Toq8yEb8DOfu/MPTpUD6/ZTmzZ1uofskyTpHCBjIRV2Ak5AGwYJycMc+/XDBu/vnLPGL7B3v/C0tVFmlyuiItu33ZHRlU+nOcc1TvPit4ggiguofD0UyyN5asokwc9hjryMVyf9uW11bTmNJRNNbJbtGQBGmG3EjnJ6ccDFV9V16O0t4buHz1vVthaonHlqRjD5znsDjHXnNEqEV0JjXlK2p1UPxv1NoPPl8PqIc4Mqbiuc46/Xitq2+Kd3cwvKbBYEQlXaeCRApBwQTnAweK8rvvFVrIbyOzsjHBKkQiimRXVWEhklJB45Zjj2Aou/E1lPcveJFc+eDdhImVdjCcnG457BumOSBzWTpJraxsqrT3PpXRNS/tbR7e+KKplByFORwSOD6cVoV8q+GPGGt+F/LOnXr+QDlraU7om/Dt9RivdvBvxI0vxWFtpALLUgObd24f3Q9/p1oqYWcFzbodPEwm+XZnaUUUVzHQFFFFABRRRQAUUUUAFFFFAGD4g/4+Lb6N/Srukf6h/qKpeIP+Pi2+jf0q7pH+of6igDRooooAxr3Sbme4vvJlgEN7D5cpdCXQhSBtIPTnoenPrVQeGrhJSsd6PKZwxkcFpl2tvUhjwTu4JI6AVo3msfZZbgLaSyxWsRknlDKAnylgBk8nA/DIqC28Rwzw2srQOsc7SL5iurIuxSx+YHkYB6ehoHqT6HpL6PZy273P2jfM0obywh+b1x1OcnPvXhurfDHxdd61f3MOmo0U1zJIjfaEGVLEg4zXu+lanHq1n9piUou4gKTzjqMjtkEHHvXg+r/Ezxda63qFvDqgWKK5kjRfs8ZwoYgDpXZg/aXfJb5nHivZ2XPf5FT/hVPjL/AKBaf+BMf+NH/CqfGX/QLT/wJj/xpv8AwtTxl/0Fh/4Dx/8AxNH/AAtTxl/0Fh/4Dx//ABNd/wDtPl+Jxf7P5/gO/wCFU+Mv+gWn/gTH/jR/wqnxl/0C0/8AAmP/ABpv/C1PGX/QWH/gPH/8TR/wtTxl/wBBYf8AgPH/APE0f7T5fiH+z+f4Dv8AhVPjL/oFp/4Ex/40f8Kq8Zf9AtP/AAJj/wAab/wtTxl/0Fh/4Dx//E0f8LU8Zf8AQWH/AIDx/wDxNH+0+X4h/s/n+A7/AIVT4y/6Baf+BMf+NH/CqfGX/QLT/wACY/8AGm/8LU8Zf9BYf+A8f/xNH/C1PGX/AEFh/wCA8f8A8TR/tPl+If7P5/gO/wCFU+Mv+gWn/gTH/jR/wqnxl/0C0/8AAmP/ABpv/C1PGX/QWH/gPH/8TR/wtTxl/wBBYf8AgPH/APE0f7T5fiH+z+f4Dv8AhVPjL/oFp/4Ex/40f8Kp8Zf9AtP/AAJj/wAab/wtTxl/0Fh/4Dx//E0f8LU8Zf8AQWH/AIDx/wDxNH+0+X4h/s/n+A7/AIVV4y/6Baf+BMf+NH/CqfGX/QLT/wACY/8AGm/8LU8Zf9BYf+A8f/xNH/C1PGX/AEFh/wCA8f8A8TR/tPl+If7P5/gO/wCFU+Mv+gWn/gTH/jR/wqnxl/0C0/8AAmP/ABpv/C1PGX/QWH/gPH/8TR/wtTxl/wBBYf8AgPH/APE0f7T5fiH+z+f4Dv8AhVPjL/oFp/4Ex/40f8Kp8Zf9AtP/AAJj/wAa6TwB4+8S6340sdP1DUBNayiTenkoucISOQM9RXtD3CJOkJzuYEg9q5q2JrUpcsrHRSw9KrHmjc+c/wDhVXjL/oFp/wCBMf8AjR/wqnxl/wBAtP8AwJj/AMa+iEvYXaIKW/eMyr8vp3+nFPiuUmdlXOV9R15I4/EVl9fqdkafUqfdngqfDrxYru40ZlbCpGBdxYVAOR179yPWnT/DzxZLdpcpouJI1IXN1FjJyQcA9if0r36io+tz7L+vmX9Vh3Z4x8OvAXiTQfGUGoalYrFbJFIrOJkbkjjgHNez0UVlVqyqy5pGtKkqceVBSDoKWkHQVkaHLXP/ACOKf9dE/wDQa6quVuf+RxT/AK6J/wCg11VABRRTEmikdkSRGZMblVgSM+tAD6KKKACiiigAooooAKKKKACiiigAooooAKKKKACiiigAooooAKKKKACiiigArzz4z/8AIiD/AK/Iv616HXnnxn/5EQf9fkX9a2w/8WPqZV/4cj5+ooor3jxD6Hs/+SHD/sDN/wCizXzuOgr6Is/+SHD/ALAzf+izXzuOgriwm8/U68VtH0Fr3v4J/wDImXP/AF+v/wCgrXgle9/BP/kTLn/r9f8A9BWnjf4QsH/FPSa5P/mK3H/XVv511lcn/wAxW4/66t/OvHPWOhtev4Vbqpa9fwq3QAUUVnX15Na3cX3Rbkc4XcWbsvXjPY4PNAGjRWMl9dOtsPtVsDdDcrBMiMYzt6/Mfy6GrNxczi4t7aOaGMvGXaV1yDjHAGR6560AaFFYV1qF9bPcDzUcLOkS7LcswBXdnG7k1r2crT2UMz7NzoGOw5XJHagCaiisbxRr8XhzQ5r58NL9yCMn77noPp3PsKqEJTkox3ZM5qEXKWyMbxv42j8PRfYrMrJqMgzjqIVP8R9/QV49fzPcwXE8kjSvICzOxyWPvUF1dT3t3LdXMhknmYu7nuTTEcKGRxujbhhX1+EwkcPTcVu92fKYvESxFRSey2RjUZI5GMjkZGRW3/ZlqRkbiDyDurotA+HF1rwWZUa2tD/y2lJ+b/dHf+Vc1TDulHnm0ka066qy5IJtmYNYt59U1grInl3lrGqN5IH7xfLzjj5Rw3TApuu6jFFe6fdRahbSGz3JHJcLKTNuDZLFVyuM8Y6cV6hY/CLw9a4aaS8uJB3Mu0fkKuTfC7wrcKFmspHAORmVuK8WrWp3tE9qlQqWvI+bdWe2k1a5ezklkt2fKPKxLNwM5J5POcZ5xjNU6+ib/wCCnhW5iYWv2yzk7Ok24D6hs15p4p+FWs+G0e5iX+0LFeTNADuQf7SdfxGaKUoz0T+8KkZQ1aOKi/1YqRWaN1dGZHU7lZTgg+oNNUAKAOlLXqRVkkedJ3dz3X4a/Eg6yU0XWpQNQAxBOePPA7H/AG/5/WvT6+PY5JIZUlidkkRgyOpwVI5BFfS3w+8Wr4s8OrNMVF/bkRXSju3Zvow5+ua8vF4dQ9+Ox6WFrufuS3OsooorhO0KKKKACiiigAooooAwfEH/AB8W30b+lXdI/wBQ/wBRVLxB/wAfFt9G/pV3SP8AUP8AUUAaNFFFAFK40mzubh55EffInlyBZGVZFwRhgDg9TjPSnf2ZZ79xgBPmNJgk43FdpOPcE/nnrWXqWsXFteXkcdxbQm2tzJHBIuXuDtJyORwCMcZ6HpUdnrGoObNZ/JVnnlhnV49rrtQsuQGIXp6nIINHQaTNqysLfT4TFbqwVm3Es5ck4A6kk8AAfQCvLr/4LxX2pXV2dfZDPM8uz7ODt3EnH3vevRdAv5tQ04yXDxvMkhR2hwYyeD8pBII56/Udq+Ytfkk/4SPVB5jj/TJf4j/fNdmEjOTfLKxx4qUIpcyueof8KNh/6GJv/AYf/FUf8KNh/wChib/wGH/xVeP+ZJ/z0f8A76NHmSf89H/76Nd/sq38/wCBxe0pfyfiewf8KNh/6GJv/AYf/FUf8KNh/wChib/wGH/xVeP+ZJ/z0f8A76NHmSf89H/76NHsq38/4B7Sl/J+J7B/wo2H/oYm/wDAYf8AxVH/AAo2H/oYm/8AAYf/ABVeP+ZJ/wA9H/76NHmSf89H/wC+jR7Kt/P+Ae0pfyfiewf8KNh/6GJv/AYf/FUf8KNh/wChib/wGH/xVeP+ZJ/z0f8A76NHmSf89H/76NHsq38/4B7Sl/J+J7B/wo2H/oYm/wDAYf8AxVH/AAo2H/oYm/8AAYf/ABVeP+ZJ/wA9H/76NHmSf89H/wC+jR7Kt/P+Ae0pfyfiewf8KNh/6GJv/AYf/FUf8KNh/wChib/wGH/xVeP+ZJ/z0f8A76NHmSf89H/76NHsq38/4B7Sl/J+J7B/wo2H/oYm/wDAYf8AxVA+BkROB4iY/wDbsP8A4qvH/Mk/56P/AN9Gu5+ETufiDbAuxHkS8Fie1RUjWhFy59vIuEqUpKPJv5nU/wDCik/6GB//AAFH/wAVR/wopP8AoYH/APAUf/FV6rcXvlXKQIqlmBPzHHOCQP0oiu2Z4gwUBg249MFTXB9brdzt+q0uxwXhb4UJ4Z8RW2rDWGuDAGHlmALncpHXPvXoc1uk5Hmbio/gzwajtblp2YEKMAMMHsc8H34qzWNSpKo7yZrCnGCtEqDTrZWUqjKwJIYMeP8AOamjt44pHkUfM/U1J/EPpS1BYUUUUAFFFFABSDoP60tIOgoA5a5/5HFP+uif+g11Vcrc/wDI4p/10T/0GuqoAZMWWCQru3BSRt65x2rnfCqQeZdsJbN7rjzlhDiRMkkBwx4/AAdcVv3ciRWU8khxGkbMxxnAA5471keG4dNghkXTbySdCFYoeET02rgBfwoQG7RRRQAUUUUAFFFFABRRRQAUUUUAFFFFABRRRQAUUUUAFFFFABRRRQA15EiQvI6oi8lmOAKaZ4QGJlQBcFjuHGelVtUs3vbVY42AZXD4ZiobHYkcj1/Cq76Q0kF0jPG7zwxoXKdWXPzH86ANIyxiVYjIokYZCFuSPpXn/wAZ/wDkRB/1+Rf1rtJLW4l1CCdjEI4ix4zk9QOPXnrn1ri/jP8A8iIP+vyL+tbYf+LH1Mq/8OR8/UUUV7x4h9D2f/JDh/2Bm/8ARZr53HQV9EWf/JDh/wBgZv8A0Wa+dx0FcWE3n6nXito+gte9/BP/AJEy5/6/X/8AQVrwSve/gn/yJlz/ANfr/wDoK08b/CFg/wCKek1yf/MVuP8Arq3866yuT/5itx/11b+deOesdDa9fwq3VS16/hVugAqNoIXlWVokaRPuuVBI+hqSigCpcQWVvaTySWsJiAMkg8sfNjnJ9TVZ76znW3jltN6MFYZVHWPJ2r0JHJ4GM1pOpeNlDFSRjcMZH51QXRoFKkSzA5y+CBvOSwJ47Ek8YoAd9tg+y3Fy9vIpt2/eJsDNkAHjGc8EVYVBJBGYXaFCNwCKO/4VDBpqw2xt/PmeMoykHaM57nAGT7+5q3GgjjWNc4UBRn2oAh8qdOUuC59JFGP0xXjXxJ1xtU8RmyQ/uLEeXgHgyH7x/kPwr2TUbtbDTbq8cjbBE0hz7DNfNUkrzyvNKS0kjF2J7knJr2smoqU5VX0/U8jNqzjBU11G0UVr+F9GOv8AiG1sDnymbfMR2Qcn8+n419BOahFylsjw4Rc5KK3Z1/w+8F/2hGuq6ombMnMEDD/WH+8f9n2716yqhVCqAFAwAB0psUaQxJFEgSNFCqoHAA6Cn18disVPET5pbdF2Pq8NhoUIcsd+r7hRRRXMdAUUUUAePfE74cRrDN4g0OAIUy93axjgju6jsfUfjXjlfYZAZSrAEEYIPevmX4heG18M+Lbi2hXbZzjz7ceik8r+ByPpivUwddy9yR5uLoqPvxOWrrfhx4iPh7xhau7Ytbsi2nGeMMflb8Dj8M1yVHPY4PY13TipxcX1OOEnGSkj7EorG8Jaoda8J6XqDNueW3Xef9scN+oNbNfPSTTsz3U7q6CiiikMKKKKACiiigDB8Qf8fFt9G/pViwlaHT7iVY2kZFLBF6sQOg+tV/EH/HxbfRv6VPZNs0y6bbI21CdsZwx46D3oAn0rUXv4X86B4ZozhlaN1BHYjcAcGtCuc8MpbR3F39llknSRI5Gkk+Zg2CCpfALEYzz6+9dHTYDSiswYqCw6EjpS4HoK5/VIr5727CR3rM1uRZvDKVjRtpzuAI5zjk57YxUdrY6rELWN5rhWimlV2WRmQo0Z2nDMS2Dt6kkHPakOx0iqqKFRQqjoAMCvKL9vhJ/aN19sWL7V5z+d/rvv5O7px1zXoPhyO9j01hfB1YyEosjs7BcDqWJPJ3HB6Zr5l16KQ+I9UIjcj7ZL0U/3zXZhKfO3q16HHiqnIlon6nqW74Of3Yfyno3fBz+7D+U9eO+VL/zyk/74NHlS/wDPKT/vg13fVv77+84/rH91fcexbvg5/dh/Kejd8HP7sP5T1475Uv8Azyk/74NHlS/88pP++DR9W/vv7w+sf3V9x7Fu+Dn92H8p6Td8HP7sP5T1495Uv/PKT/vg0eVL/wA8pP8Avg0fVv77+8PrH91fcexbvg5/dh/Keum03wD4C1fTob+x0qOW2mXdG/mSDIzjoT7V87+VL/zyk/74NfSvw73L8N9I+Riwgb5RwfvNXNiYOlFOMn950YeaqyalFfcM/wCFX+Df+gLH/wB/ZP8A4qj/AIVf4N/6Asf/AH9k/wDiq6CJJ/Ni5mIwQwY8KOffr0604LP9kiQ+Z5qlSTu6/Nzn8K4vbVP5n951+yp/yo53/hV/g3/oCx/9/ZP/AIqj/hV/g3/oCx/9/ZP/AIquvoo9tU/mf3h7Kn/KjkB8L/BuP+QLH/39k/8AiqvaT4H8OaFqC32m6akFyqlQ4kc4B69TXQD7o6fhS0OrUas5MapwTukhGVWGGUEe4pPLTaF2LtAwBinUVmWIqKudqgZOTgdaWiigBP4hx2paT+IdOlLQAUUUUAFFFFABSDgClpB0HT8KAOWuf+RxT/ron/oNdVXK3P8AyOKf9dE/9BrqqAK1+4j026dm2BYWJbbuxwecd/pWT4ceSQyu155yGNMJ5kj88/NlwMZ9BxxWzdu0dlPIqK7LGxCscAkDofas7R7nUZpJFu4ZFiEasryRqh3HOQAGOR0oQGvRTXOI2IOMA84zXGw6rrX2WHbLNcXAz5ZEPyXbZG7+AFQFyR05B5NAHaUVlaFcXFzaSvNLJMgkxFLJHsZ12gnIwOjFh07fjWpz6UALRSc+lGT6dvWgBaKTn0/Wjn0oAWik59O/rRz6d6AFopOfSjn07etAC0UmT6dvWjn0oAWik59O9HPp39aAFopOfT9aOfT9aAFopMn07etHPp+tAHlHxe8R6zoeoaWml6jNaLLFIXEePmIIx1Feb/8ACwPFv/QfvPzX/Cu0+Of/ACFNG/64yfzWvJ69nDU4Okm0eTiZyVVpM6m18feLHvIEbXrsq0qgjK8gke1esfGf/kRB/wBfkX9a8Es/+P8Atv8Arsn/AKEK97+M2f8AhBBx/wAvkX9aitGMa1OyLoycqU7s+fqKKK7jiPoez/5IcP8AsDN/6LNfO46Cvoizz/wo4cf8wZv/AEA187joK4sJvP1OvFbR9Ba97+Cf/ImXP/X6/wD6CteCV738E8/8Ibc/9fr/APoK08b/AAhYP+Kek1yf/MVuP+urfzrqxnuK5T/mK3H/AF1b+deOesdDa9fwq3VS16/hVugAooooAKKKKACiiigDmfiBOYPA+pEdXRU/NgD+leC17d8UneLwBfSIAdjxkg+m8V8+f2rL/wA80/Wvocpqwp0Wn3/yPCzOlKdZNdjVr0r4Q2Ya71O9I5REiX8ck/yFePf2pP8A3U/KvYfgleNc2Wso+3cssZwB2Kn/AArbMMRGWGko+X5mOAoSWIi5f1oerUUUV8wfRhRRRQAUUUUAFeT/ABysFfStK1AD54p2hJ9mXP8ANa9YrzX42SKvg61Q43Pept/BWrfCu1aJhiVekzwWiiivdPGPoT4OXBm8BJGT/qLmWMfTIb/2avQK83+CikeCrhj0a+kI/wC+Ur0ivBxH8WR7dD+FEKKKKxNQooooAKKKKAMHxB/x8W30b+lWdPcR2Fw5baFUktkDHHXnj86reIP+Pi2+jf0p8LbdEvmxGcRMcSfdPynr7UMB+hz3UhmS8mneTh0Epi/1ZJ2n5AOw5z6VsVz/AIdV/Omc2qQoUUA/afOY8tgZ3NgYxx65roKAKlzqljaTiG4uo45ChfaTyFAySfQcHr6U2HVtPnEJju4j527yxuwW28tweeKr3ekTXE155d0kcF7F5cyNFuYHaVBVsjHB6EHp2qNNAWNI41uX8uOWSRMjc3zoVILEknBYkE+woHoaVpe21/AJ7WZZYiSNynuK8sv/AI1Cx1K6s/7BL+RM8W/7TjdtJGcbfavSdF0xtJs2gafziz7shSAOAMcknt3PfjAwK8L1b4Y+LbvWr+5h01WimuZJEJnQZUsSDjNdWGjSk37Q5cRKokvZnRf8L0H/AELx/wDAof8AxNH/AAvQf9C8f/Aof/E1yP8Awqrxj/0C0/8AAhP8aP8AhVXjH/oFp/4EJ/jXZ7LC+X3nJ7TE+f3HXf8AC9B/0Lx/8Ch/8TR/wvQf9C8f/Aof/E1yP/CqvGP/AEC0/wDAhP8AGj/hVXjH/oFp/wCBCf40eywvl94e0xPn9x13/C9B/wBC8f8AwKH/AMTR/wAL0H/QvH/wK/8Asa5H/hVXjH/oFp/4EJ/jR/wqrxjnH9lp/wCBCf40eywvl94e0xPn9x7d4L8UDxfoTal9j+y7Z2i8vfv6AHOcD1roBNFxiROTgfMOvpXH/DHQdS8O+FHstUgENwbp5AocN8pC4OR9DXS/ZZiPm8o5bc/XnGMfTpXm1VFTajsejScnBOW5d3L83zD5evPSgEEAg5B6EVRGnyCOaPz8rKdzHbyeAOfrVyFDFBHGTkqoBOOuKzLH0UUUAIOgpaQdB/WloAKKKKACiiigBO4paTvS0AFFFFABRRRQAUg6ClpB0FAHLXP/ACOKf9dE/wDQa6quVuf+RxT/AK6J/wCg11VAEN3EJ7KeFgSJI2UgDrkYrO0Gxks4GEum2dmxAH+jtywGcbhjj8z9a16KACiiigAooooAKKKKACiiigAooooAKKKKACiiigAooooAKKKKACiiigDxT46f8hTRv+uMn81ryavWfjp/yFNG/wCuMn81ryavcwv8GJ42J/isms/+P62/67J/6EK97+M//IiD/r8i/rXgln/x/W3/AF2T/wBCFe9/Gf8A5EQf9fkX9ayxH8amaUP4Uz5+ooortOQ+h7P/AJIcP+wM3/os187joK+iLP8A5IcP+wM3/os187joK4sJvP1OvFbR9Ba97+Cf/ImXP/X6/wD6CteCV738E/8AkTLn/r9f/wBBWnjf4QsH/FPSa5P/AJitx/11b+ddZXJ/8xW4/wCurfzrxz1jobXr+FW6qWvX8Kt0AFFFFABRRRQAUUUUAc947sW1HwNrFsq7mNszqPdfmH8q+XByM19hOiyIyOMqwIIPcV8oeItIfQvEV/pjg/6PMVQnuh5U/kRXpYCejiedjo6qRmV6L8GtXWw8XS2EjYS/h2rk/wAa/MP03V51U1pdT2N5Dd2zmOeCQSRsOzA5Fd1WHPBx7nHTnyTUj6+orC8JeJrXxVoMOoW5AlxtnizzHIOo+nce1bteBKLi7M9yLUldBRRRSGFFFFABXiXxv1dZtT07R42z9nQzygdmbhR+QJ/GvWtf1yz8O6NcaneviKJeFB5duyj3NfLer6pc61q91qV22Z7mQu3ovoB7AYH4V3YGk3PneyOLGVEo8ncpUUVYsLKbUtRtrC3BM1zKsSAepOK9Vux5i1Pon4V2Rsvh7p+4YacvOf8AgTHH6Yrs6r2FnHp2nW1lCMRW8SxL9FGKsV8/UlzTcu570I8sVEKKKKgoKKKKACiiigDB8Qf8fFt9G/pVrTYkms5opVDRuNrKehBHIqr4g/4+Lb6N/Srukf6h/qKALkNtb2wIggjiB4OxAP5VLRRQBmXmsC1luFW1mljtojJPKpUBPlLAckZOB26ZFQ2viBLqO0kS1kMdxI0QZJEcBh6EH5h7jOO9W7jSLS5uHnkWQNJH5cgSVlWRcEfMAcHGTUZ0OyN39pXz43OciOd1U56/KDjnGfrQBPp999vgeTyXhZJGjZWIPI9CCQf/ANYrwTV/iZ4utdav7aHVAsUNzJGim3jOFDEAdK99sbKLT7VbeFpWjXp5shcj2yecV5df/BiG+1K6uz4gMZnmeUp9nB27iTj73vXVhZUot+0ObERqSS5Dhv8AhanjL/oLL/4DR/8AxNH/AAtTxl/0Fl/8Bo//AImux/4UdB/0MZ/8Bh/8VR/wo6D/AKGM/wDgMP8A4quz2uF7L7v+AcnssT3f3nHf8LU8Zf8AQWX/AMBo/wD4mj/hanjL/oLL/wCA0f8A8TXY/wDCjoP+hjP/AIDD/wCKp3/Cio/+hgf/AMBR/wDFUe1wvZfcHssT3f3nGf8AC1PGX/QWX/wGj/8Aia1/C3xH8V6l4s0myu9TElvPcpHInkRjcpPIyBW5/wAKKj/6GB//AAFH/wAVV7RPg4mja7Y6kNbeX7LMsvlm3A3Y7Z3VMquG5Xa33FRp4nmV7/eenSzLCFLBtpOCQOn1qH7fDlRh+SAPl7HofpUssIldGLMNhyAOlQ/2dDxy/HH3u3YV5Z6RMJgZ2h2OGA3ZI4xUtMjiWNmYElmABJPpT6ACiiigBB90dfxpaQdKWgAooooAKKKKAE/iHXpS0neloAKKKKACiiigApB0HX8aWkHQUAYM+n3D+JkugF8kMrFs+gxjFb9Vm/4+h9RVmgAooooAKKKKACiiigAooooAKKKKACimPNFH9+RFwQOWA5PSk8+HzvJ81PNxnZuG78qAJKKKKACiiigAooooAKKKp6ncS2tk0sW0EEBmYZ2jPJxkZ+maALlFZtrfzTSbZvLi3wRugIOQzZ4OTzyOlT6dLPNZrLOyMXJKFU25Xtxk9uaBXPH/AI6f8hTRv+uMn81ryavWfjp/yFNG/wCuMn81ryavcwv8GJ4+J/isms/+P62/67J/6EK97+M//IiD/r8i/rXgln/x/W3/AF2T/wBCFe9/Gf8A5EQf9fkX9ayxH8amaUP4Uz5+ooortOQ+h7P/AJIcP+wM3/os187joK+iLP8A5IcP+wM3/os187joK4sJvP1OvFbR9Ba97+Cf/ImXP/X6/wD6CteCV738E/8AkTLn/r9f/wBBWnjf4QsH/FPSa5P/AJitx/11b+ddZXJ/8xW4/wCurfzrxz1jobXr+FW6qWvX8Kt0AFFFFABRRRQAUUUUAFeRfGfwu00MPiS1jyYQIbsAfw5+VvwJx+Ir12orm2hvLWW2uI1khlQpIjDhlPBFaUajpzUkZ1aaqQcWfIFFdT458G3PhDWWiCs+nTkm1mPcf3T/ALQ/XrXLV70ZKS5keLKLi7M2vDHijUfCmqi+sHBDfLNCx+SVfQ+/oe1fQnhbx1o3iuBfss4hvMfPaSkB1Pt/eHuK+YaVWaN1dGZXU5VlOCD7GsK+GjV12ZtRxEqWm6PsOivmrS/ib4s0pBGupfaox0W6QSf+Pdf1rcHxt8RBcGw0wt67H/8Aiq4Hgaqeh2rGU3ue81heJPF+jeFrUy6jdKJSMx26fNI/0H9TxXhmo/FTxbqCsgv0tEbtbRBT/wB9HJ/WuOmmluJmmnleWVzlpJGLM31JrWngHe82Z1Mare4jofGHjPUPGGoia5/c2kRP2e2U5CD1Pqx9a5uiivRjFRVkcEpOTuwr1b4M+GGudQl8RXKfubfMVtkfekP3m/AcfU+1cL4U8L3nizWo7C1BWIYa4nxxEnr9T2FfTumaba6Pplvp9lEI7eBAiKP5n3PWuPGV+WPIt2dWEo80ud7It0UUV5J6gUUUUAFFFFABRRRQBg+IP+Pi2+jf0q7pH+of6iqXiD/j4tvo39Ku6R/qH+ooA0aKKKAMHUtYntru9SOe1i+y25lWGVSXnO0nK8jABGO/fpVSHxDebYVke3+0q0nm2zpskKgcHG87T0wBuznNdM0Ubursisy5AJHIz1pGghaQSNFGZF6MVGR+NAyhod/LqFrI8skEuxwqywAhHBVW45PTOOvb8K+YdekkHiPVAJHH+mS9GP8AfNfV6Isa7UUKo6BRgV5Tft8I/wC0br7YkX2rzn87/X/fyd3TjrmuzCVORvRv0OPFU+dLVL1PFvNl/wCesn/fZo82X/nrJ/32a9h3fBv+5F/5MUbvg3/ci/8AJiu76x/cf3HH9X/vr7zyK3lk+1wfvZP9Yv8AGfUV9bXEjw2rSJtyoB+avK7cfB+W6hjhjiMryKqD9/yxPH6163jjFcWMqc9tGvU7MJT5L6p+hQlvJEdwrxbQcbiOhweDz7U4Xu66t4wow4O4kHg4zgflzVzYvPyjnrxRgbh0riOsWiiigAooooAKKKKAEHQUtIOg6fhS0AFFFFABRRRQAnelpP4h06UtABRRRQAUUUUAFIOgpaQdB0/CgCu3/H0PqKs1Wb/j6H1FWaACiiigAooqK4mW2tZZ3BKxIXIHXAGaAJaKo6ZfS3scwnhWKaGQIyo+5eVVhg4HZh265q7n6/lQAtUGvmSa9SQwxrCqlHZjg5BPP5dqkur77MyqLS5m3DOYo8gfXmqcmoRSgiTR71wwyQ1uDn9afK2K6NCzllmtI5JkCSMOQOnXr7Z64qesuHUkiVYotKvY0HQLAAB+RrH+IMfiCbw6i+GjcC+FwhbyGCtswc8nt0qowvJJ6EuVo33Lc+gXck9zJ9qik89gx3JtIwGHXnOAwGO+O3WtWO0c3iXM4iLJGVXavcnk/kB+teJfYvi3/f1Trj/j4T/Gj7F8W/7+qf8AgQn+NdH1Vfzr7zD6y/5Ge81Q1K/ksvL8tYySGdt5xkLjIHuc8VBoTX0HhewOprNJfpbL56n5nLgc+xOaV9SSXaZNJvn2ncu6AHB9Rz1rmcXeyOjm0JI9RaTVDbgRmHJUEH5sgA5+nOK0ayV1GKNzImj3quVwWW3AOPTr+lX7a5+0xFzBNDg42yrg/WlZoaaY2+uGtrbegXczqilugLEDJ9uazzrMuLNhCu2YhXIy3zbgMAjp1zz2qaXU1dXik0u+kQ/KQYQQ369KjF/EHVho14GU/Kfs65HGOOfQU+Vi5ka9cT4g+J2g+H9Yn0q+gvXmh2lvLiVl5AI6n3rq7S+N0zKbS5hwOsybQf1rxb4g+CfEmseNr6+0/SpZ7WQR7JA6gHCAHqc9a2w9OEp2qaIyrznGN4HWf8Lq8Mf8+2pf9+F/+KrR0L4o6Dr+sW+lWcN8s8+QhkiAUYBPJ3e1eN/8K38Yf9AObpn/AFif/FV0ngLwR4l0jxtp99f6TLBbRF98hdSBlCB0PrXVOhh1FtPX1OaFau5JNaehc+On/IU0b/rjJ/Na8mr2/wCLfhjWvEGoaZJpVhJdJDG6yFWUbSSMdSK86/4Vt4w/6Ac3/fxP/iq3w1SCpJNoxxFObqtpHN2f/H9bf9dk/wDQhXvfxn/5EQf9fkX9a8ttfhz4uS8t3bRJgqyqSfMTgAjP8VewfFDR9Q13wgLPTLVrm4+0xvsUgHaM5POPWs684urBpmlCElSmmj5worqf+Fb+MP8AoBzdM/6xP/iqP+Fb+MP+gHN/38T/AOKrr9rT/mX3nL7Kf8rPXrP/AJIcP+wM3/os187joK+lbbSr6P4T/wBkNbML8aYYPJyM7yhGM9OteKD4beMMf8gOb0/1if8AxVcmFnBOV31OnEwk+Wy6HLV738E/+RMuf+v1/wD0Fa8u/wCFbeMP+gHN/wB/E/8Aiq9g+FWi6loPhee11S0e2ne6eRUYg5Xaozxn0NPGVISpWTFhISVS7R3Vcn/zFbj/AK6t/OurBz6/lXKf8xW4/wCurfzryT1DobXr+FW6qWvX8Kt0AFFFFABRRRQAUUUUAFFFFAFDWdGsNf0uXTtRgEtvIOR0KnswPYj1r538Z+AdS8I3DSkNc6YzYjulHT0Djsf0NfS9MlijniaKaNZI3GGR1yCPQiuihiJUnpsYVqEaq13Pj6ivdfEvwa03UHe50Of+z5jz5DDdCT7d1/DI9q8w1f4f+KNFY/aNKlmjH/LW2Hmr+nI/EV6tPE06mzPMqYepDdHM0Urq0TFZFZGHBDDBH503cPUfnW5iLRQvzttQFj6KMmui0rwJ4m1kr9l0i4WNv+Ws48pPzb+lTKUYq7dhxi5OyRztdF4U8Gar4uvNlnH5dqpxLdyD5E9h/ePsP0r0vw38FrS2ZLjxBdfa5Ac/ZoCVj/E9W/SvUra2gs7aO3tYY4YYxhI41Cqo9gK4a2NitKerO2lg29ZmPoHhmz8LaTHZ6Un3TulZ/vTt3LH19OwrWFw5IH2WYZ7nb/jU9FeY25O7PRSSVkZNzf3EV/IqSReXEYh5RX5n3nBwc9fwqout3bTp/qwhi3EeWcE7WPDZ6/KOPTNbpt4TOJzDGZgMCTaNwH1o8iHGPKTHHG0dulLoMyrW+vJ/s8byxQu0XnMzoPmGcbQAxH457jirNrPPi+a4uItkLlVby9oUBQcnnnr7dKsixtAioLWAIjblXyxhT6j3qUxoVZSilX+8COG+tAGGNVvRLbowiKsfmJTaWUttU4zlc/j74qE63fqrI0aLKjZfcmBgLkj73bI5688Ct1LO1j2bLaFfLJKYQDaT1x6Uv2S22Kn2eLYrbwuwYDev1oEUTqZ/tdLcEeRwu4KDuYgnGc8fd9D+FalRi3hEiyCGMOoIVgoyM9cVJQMwfEH/AB8W30b+lXdI/wBQ/wBRVLxB/wAfFt9G/pV3SP8AUP8AUUAaNFFFAHPapYXdxe3jLbyys9uVtJlnCrAxUggrkck45AP4YqK30fUbeK2jRyHglmw6ylUKtG20hcnoxHBzggkcV01FA7mVoFrPaWUizRSQq0m5IpJfMKfKAecnqwY9e/4V8x69FKfEeqERSEG8l5CH++a+saaFUjkA+5FdFDEexbdr3OevQ9qkr2sfIHky/wDPGT/vg0eTL/zxk/74NfYG1f7o/Kjav90flXV/aH938Tm+o/3vwPkzSIZf7c0/91J/x9RfwH++K+rrlZGiHllgwZT8p6jPP6VLtX+6Pypa5cRiPbNO1rHTQoeyTV73M+4S6HmiMyEGTKkHtt/lmnobhr8MVkWMjoTx0/LrV2k7jn9K5zcWiiigAooooAKKKKAEX7o5zS0g6DvS0AFFFFABRRRQAn8Q+lLSdxS0AFFFFABRRRQAUg+6O9LSDoKAK7f8fQ+oqzUBRvtAOOM5zU9ABRRRQAUhAIIIyD1BpaKAIbW0t7KAQWsKQxAkhEGBzU1FFAHPeIdYu7B3S2eOIIsZ3uF5Lsw6syqMbO5/iqm3iya2ZFkhWZ5HchBlCFCAjGR0zn3rqmhiaQSNGpcLtDEc49P0FOwM5wMikDOUk8R366mLSSKKBngf5iS0SuOR82ASSCMDjofx6e2lM9rDMRgyIGx6ZGadLFHNE0UqK8bjDKwyCKf0GBVAYeu6rc6fcW6W5jyw3CNlyZzuUbF54OCT36emal0DUJ9Qt5nmlimCsNssS4U5UEr1PKkkfh65rXwD26dKAAOgxSAKzdbvJLKyV4547ffIEaeVcrEOeSMj0A6960qQgEYIyKAMvS767urmRbkIq/Z4ZVRUIKlg24HJ55HtWrVLUdUg0tI3nWQ+YxVQgyeAWP6A1BL4i0mK3kmN7G6xh8hPmb5RlhgegoBIuX872un3NxHH5jxRM6p/eIGcVg2Otzz6ha239oWc26RwSFCiaMDh1+brnjAznBNa51vTVGWvIlIbYQW5Bxkj8s/kajXXNIaPzVu4CiHBYH7vBP8AQ0B0NOiqUWrWE0gjiuoncx+aFU5JX1qC38QafOqb5TbtIQESf5GbK7gR+BoAzdR1q/tGvU8y3TyrgrE7RnDARK6p15ZiSMj8BXSRsWjVmXaSASPSqH9t6U0Ky/bYfLZWdWJ4IXr+VN/4SLSRu3XsaYYp82RyACf/AEIfnQBp1zN9rs8GoTxfaYoShZFgaMMeF3B2+YNhjwNoP51rvrelxlw1/ACjKrfOOCwyP0qxa3NvexmeBg6h2j3YxyrEEfmDQBX0e8lvtOS4nUJKzHdFjmI5+4fUjoTV+iigDM1fUDZLbqk0UTys2WkGdqqjMWxnoCBn6+9Gh38+o2LT3MYhm3lWgxgxYA4PqT1+hFaWAe1LQAVi67qV7YPBHZpG8lyGSIOpP7wYbBwem0P+IFbVFAHM2viC5ur2yCmMWt5+8DlDmJCTsB56uBx6YPqK6aiigArk/wDmK3H/AF1b+ddZXJ/8xW4/66t/OgDobXr+FW6qWvX8Kt0AFFFFABRRRQAUUUUAFFFFABRRRQAUUUUAV7ixtLsYubWCb/rpGG/nVI+GNAL7zounbvX7Mn+FatFNSa2YnFPcq22m2Nmc2tlbQf8AXKJV/kKtUUUm7jtYKKKKACiiigAooooAKKKKACiiigAooooAwfEH/HxbfRv6Vd0j/UP9RVLxB/x8W30b+lXdI/1D/UUAaNFFFABRRRQBBeTPb2NxPGm9442dU/vEDOKp6Jey3tnI8k0dwElKJcRLhZVwDkDJ7kjr2rTpAABgDAoAWiiigAooooAjuJVhtpZXkWNUQsXYcKAOprkv+Ejv0hikW4tbhtpZERcm4UluRtY4KhQSBnrziuxpAqrjCgY6YFAGfot3LeWTPJPFcbZWRJ4lwsqj+Icn6cHtWjSAADAGBS0AFFVLvUoLOeGGXeZJ8iJVXO8jqB745+gNU4PENrO0IEF0nm4wXjwFyxUZ54yRigDXrnte1660y/tbe3tXdXDl3MDsp+RyoDDgHK5Oe31rQGtWgvJbWXfA0cgiDSgBXYjICnPPFEWuadOsRinDmXaUXaQSGbaDg9s0AYtlr17NqEEBnt5k83y1ZEx9qQ5zKnJwFxzjI/SurrLbXdOiujbNIVlQlSChAXnB59O/05pza/pa7P8ATIyH2nIPABzgn06GgDSoqmdW09XjRryEPK2xFLjLNyMfXg1E2u6Wq7mvYgMEnJ6YOD+vFAGjVbULl7PTrm5jjMrxRM6oP4iBnFWFIZQwOQRkUtAHGDxPfiFWWSCR0UgoEz5338uhB5Vdo5HqenFdHo13LeWHmSyxzYkZFmjGFlUHAYcnrV/aBjAHAwOKUAAYAwBQAUUUUAFFFFAHNa1r1zp+r/Z4thjEO7aUySSG565wMDoMdckcVHp+vXtxqUFu0sEqGQxjYmDOnzfvl5+6NoHcc9eldRgZzgZowBjAHAwKEAtFFFAEck0cIzIwUVWOrWAODcL+RqS7gMyADHA7msOGwS+VpLWe3nQNtLRShgD6cd6ANf8AtjT/APn5X8j/AIUf2xp//Pyv5H/Csz+w5vRPzo/sOb0T86ANP+2NP/5+V/I/4Uf2xp//AD8r+R/wrM/sOb0T86P7Dm9E/OgDT/tjT/8An5X8j/hR/bGn/wDPyv5H/Csz+xJRjITnp81R/wBl/Nt8yHcG2keYM5xnH1xz9KANf+2NP/5+V/I/4Uf2xp//AD8r+R/wrLTRnkRXQxsjDKsrZBHrSLo7szKpjLIcMA/Knrz+FAGr/bGn/wDPyv5H/Cj+2NP/AOflfyP+FZC6WGZVWWAsxYACQZJXg/l3qT+w5vRPzoA0/wC2NP8A+flfyP8AhR/bGn/8/K/kf8KzP7Dm9E/Ompo7ybtjRNtO1sPnB9D70AXp7zSLqSF55I5DC2+PcpIBwRn8jVSKHQIUlRHAWUOrDLdHxuH04/CmSaO8UbSSNEiKMszPgAepNO/sOX0T/vqgBwi0ASSP5mTJuByz8BgQQPQfMxx6k0PFoEjbmcE7t2dzdck/zJpv9hzeifnR/Yc3on50AJBFo1vqDXUd2wUoy+TltuW6t9eMUxbLw8gjxM5eMELI7szYIAxz1AAGB7U9tGdMbzGuSAMtjJPahtGkQZYxqAM5LYoGRJp/h1RFvnkkaMY3PK5LHGMn1OOKtt/YbTPKZcs7bz8zdcg/zUVEuiyMoZdhUjIIbrR/Yc3on50CEjtfDsSyKjAK4wRub+6VP5gmr1tfaXaQ+VDcAJuZsHccEnJ/U1S/sOb0T86P7Dm9E/OgDT/tjT/+flfyP+FH9saf/wA/K/kf8KzP7Dm9E/Oj+w5vRPzoA0/7Y0//AJ+V/I/4Uf2xp/8Az8r+R/wrM/sOb0T86P7Dm9E/OgDT/tjT/wDn5X8j/hR/bGn/APPyv5H/AArM/sOb0T86P7Dm9E/OgDT/ALY0/wD5+V/I/wCFH9saf/z8r+R/wrM/sOb0T86P7Dm9E/OgDT/tiw/5+V/I1gIwk1GZ0OVaQkH1Gau/2HN6J+dTQ6TLE2cL+dAF2B1jG5zgY60rarYocNcKD9DUG4Sjy1xmsl1s5fPdb+yKwf60i4X93zj5vTn1oA2/7YsP+flfyNH9saf/AM/K/kf8KwHSxjijlk1CxSOXPlu1woD464OeakhtLe4uHt4bu0lnT70STKWX6gcigDb/ALY0/wD5+V/I/wCFH9saf/z8r+R/wrHi0+OeaWGGe3kliOJESUFk+o7VN/Yk3on/AH1QBpf2xp//AD8r+R/wo/tjT/8An5X8j/hWb/Yk3on/AH1R/Yk3on/fVAGl/bGn/wDPyv5H/Cj+2NP/AOflfyP+FZv9iTeif99Uh0WUDJCAf71AGn/bGn/8/K/kf8KP7Y0//n5X8j/hWS2lbGKvJCrAAkGQAjJwPzPFOTR3kBKGNgCVJV88jgigDU/tjT/+flfyP+FH9saf/wA/K/kf8Ky/7HbzPLzH5mN23fzj1x6Uw6YFcoZYAwYIQZBnceQPqaANf+2NP/5+V/I/4Uf2xp//AD8r+R/wrN/sSb0T/vqj+xJvRP8AvqgDS/tjT/8An5X8j/hR/bGn/wDPyv5H/Cs3+xJvRP8Avqmvo7xozuY1RRlmZ8AD1NAGp/bGn/8APyv5H/Cj+2NP/wCflfyP+FYs1nBbSxxT3VrFJL/q0kmCl/oD1qZ9HeMZcxqCQMs+OTwBQBqf2xp//Pyv5H/Cj+2NP/5+V/I/4Vlpo7yoHjMbqejK+RTv7Em9E/76oA0v7Y0//n5X8j/hR/bGn/8APyv5H/Cs3+xJvRP++qP7Em9E/wC+qANL+2NP/wCflfyP+FH9saf/AM/K/kf8Kzf7Em9E/wC+qP7Em9E/76oA0v7Y0/8A5+V/I/4Uf2xp/wDz8r+R/wAKzf7Em9E/76o/sSb0T/vqgDS/tjT/APn5X8j/AIUf2xp//Pyv5H/Cs3+xJvRP++qP7Em9E/76oAj1e6gu57cwSBwoOcDp0q/ps8UEDea4XJ71WTRplOcL/wB9VYaxlCbcD86ALJ1awBwbhfyNJ/bGn/8APyv5H/CsttKkJ+6Pzpv9kyf3RQBrf2xp/wDz8r+R/wAKP7Y0/wD5+V/I/wCFZP8AZMn90Uf2TJ/dFAGt/bGn/wDPyv5H/Cj+2NP/AOflfyP+FZP9kyf3RR/ZMn90UAa39saf/wA/K/kf8KP7Y0//AJ+V/I/4Vk/2TJ/dFH9kyf3RQBrf2xp//Pyv5H/Cj+2NP/5+V/I/4Vk/2TJ/dFH9kyf3RQBrf2xp/wDz8r+R/wAKP7Y0/wD5+V/I/wCFZP8AZMn90Uf2TJ/dFAGt/bGn/wDPyv5H/Cj+2NP/AOflfyP+FZP9kyf3RR/ZMn90UAaUmoaXLLDK86l4WLIcHgkEfyJqkE0NZoZVnYeUAFQO+04YsMjvgkkVF/ZMn90Uf2TJ/dFAFic6HczmaSb94XDsVZhuwAMH24HHtUKW3h+OcTLM+9QAuZHO3BB4/FR+VN/smT+6KP7Jk/uigCaaPw9cXMlxLsaaQlmbLckps/8AQeKYbbw61uYZGEilxI29mYs4zhifXJJz60z+yZP7oo/smT+6KAHC30Ezec82+Tzmm3EnqQAR9OB+PNJHa+H4rSa2SZwswCuxkcscHI5pP7Jk/uij+yZP7ooA1ItT02GJIkuAERQqg5PAp39saf8A8/K/kf8ACsn+yZP7oo/smT+6KANb+2NP/wCflfyP+FH9saf/AM/K/kf8Kyf7Jk/uij+yZP7ooA1v7Y0//n5X8j/hR/bGn/8APyv5H/Csn+yZP7oo/smT+6KANb+2NP8A+flfyP8AhR/bGn/8/K/kf8Kyf7Jk/uij+yZP7ooA1v7Y0/8A5+V/I/4Uf2xp/wDz8r+R/wAKyf7Jk/uij+yZP7ooA1v7YsP+flfyNW4Zo54llibcjdCK57+yZP7orb0+Iw2UcZ6rn+dABqNs95pl1axuEeaF41Y9iQRmuWfR9be0maOFLffImLaC4EZwsZXPmIoOAxVsHPC/hXZUUAcpe6Pr8kV4sN/1hQwkSEFpCV80ewwh2+nmHpikGhau9hIJLydrn7HHFExuWXD7m3k4OM4KjdyeK6yqX9pw+RJII5SUl8nZtwzN6DNAHPzaBqzsFW7uFjiLiHbeODtMwIye/wC73DnNA0bXk1PTWW+kFnbs4ZfOLHb5jFd2fvZTavOSMfjW0uuWr42JM+7iPCj524yoyeozznFX4JkuLeOaM5R1DDIoA5W28P6nG2nm4keYQTwTuHumYhwjrIQT2yynHQ4NGveHNRvdTuLqwkhTMSvDvYjE/wDq2J9vKyPxrrqKAOQn0PWBPeRWszx25j8uFluWUbPkCqFH3CoV+R13fldstGvrLxLNdLKW0+QhVhMhypEajeSeWOVK4PTrXRUUAclq3h3UHudSudNk8t5zEYwJCpxnMoXptLYXJzziop9J8SPMgS4bAsjC032gguxiwCRnAYPzkAcd67KigDnY9L1G28R2ssDytp6RbHEtyzAcHOBnJJJH3s/hVCbStUtL3WLxGlihfzZkMUzN5jYQxgRjoQVOcdQfy7GigDnbzStSv/DVvp7tCZrhg16Z8uu0ks6YBBIz8uMjis2Kx11dTtY5DKfsttErzxzssTbWkBwnRmZQv04rtKKGBxuh6Rq0sGnyXz3McAZZZInvHZ8+VjJPXl+dvQVBPpmvRW6xyC5nMt0oZY71lLkLJufd/Apyny9Pl967migDmU0fVkBme5Ml158B3NO2woqJu+XoMsGPTJzWfbaDrjLFJc/6yKaVogblm8sPBt4JJyN+Tgk8HPtXbUUAtDjpNG8QM9wq3DrvtwgcXTAH5UAUL/CQQ53Dk7vy6LSbW4s7R4J5GcLNJ5RaQuRGWJUEnk8etX6KdwCiiikAUUUUAFFFFABRRRQAUUUUAFFFFAHK2Vy325sngMf51lp4V1NNOkGY7h2jfZEzKojJuBJtBC8hlA+9nBHvV2y/4/n/AN4/zrrIP9WKAOej0S5lRZZbWCJn1Jbsw7gwjQKFIzjGTjPHrUugadfafqN8LiFhDLPNKjiVCmGcsMAKGBwe5NdDRQtAepxkWhazDFJFGkcaxRGPdHKFa5zKHJDBdyEruByepHpmrcWka4Fth9t2DyH8zdKzFJBu8oZ/iGHG49/LHXNdRRQByWk6HrKRWY1C7ncxGV2X7Q33iE2dD8wyGPJ71Gnh7WRaR27Xk+0Krsftj7vM8lgfm648zacdOM4rsaKGCOMvNC8Qm1jhtb+ZVW4DsftBZ8GNQTuJ7Sbjg8c9O1SX3h7U7mHUFMzyC580lGuW2nEqNGB/d+UMOPWuvooA5zxDoNzqt5ayW7IkYjZZtx5JXDxY+kgBqrBouswS6biXGyJWnZJyqLISzS/J/HuLAAnpiutooA5CLw9qtvd6XcJOzCC3RbtHnZmmfcC3znkActjocY6Ve1jQ7m71N72ykEM32OREctwJ+kbkeoDOM9s10NFDA42LSfEccWlr5zMYZt8jPcHci+YMoecMNmQM5PPapW0XWYbTShBNLJPHJvuvMu3KFiRknnJAAOAOPbmutooA5zVbHWrjXoprRhHarGylhMwyCjjBXOM7ihBA7de1Zd94d1p9JezWSW4jZSNjXrA7mhUbix5Kh9x29Oa7eigDmNd0i+vL4tb2kM8c2nvaF3kC+UzMDuxg5A68elQto2sm6uGZjLGJkkXfcEiXbMjrhTwm1FI9ya62igOljjl0jXYZtNSDZHFbyMZGScjcpkcnK9DlSuOM5zyKmTRtXtpNFMMssnkqpu/Nu3KluN565J646j2FdXRQgCiiigAooooAKKKKACiiigAooooATaPSjaPSlooATaPSjaPSlooATaPSjaPSlooATaPSjaPSlooATaPSjaPSlooATaPSjaPSlooATaPSjaPSlooATaPSjaPSlooATaPSjaPSlooATaPSjaPSlooATaPSjaPSlooATaPSjaPSlooATaPSjaPSlooATaPSjaPSlooATaPSjaPSlooATaPSjaPSlooATaPSmx/dP+8f50+mR/db/eP86AH0UUUAFUpNNik3gPIiu5kO08h+PmB7dP1q7RQBmjRLRfueamOU2v8A6s8ZK+5wM1fihjggSGNcRou0D2p9FACYHoKMD0paoa1e3WnaTcXdnZi8niG4QmUR7hnn5j7ZppXdhN2Vy9geg9aMD0FcHH8TVi/5CPhvVrb1aJVmX8wf6VoW3xL8JzkK+p/ZXP8ABdRPEf1GK0dGouhCqwfU6zA9KMD0HTFUrPWtK1AA2epWlxnp5Uyt/I1erNprctNPYTA9B6UYHpS0UhiYHoKMD0HrS0UAJgelGB6ClooATA9B0xRgegpaKAEwPSjA9B1zS0UAJgelGB6ClooATA9B0xRgegpaKAEwPSjA9B60tFACYHoKMD0FLRQAmB6DpijA9BS0UAJgelLRRQBx1jj7c2em4/zrk9JsPHi/FE3Fw93/AGb57F3Mn+jmDnAAzjOMds5rrLL/AI/n/wB4/wA66yD/AFYrSFTkvpuROHPbXYw57Cd7e9STzpFhcJbAMwJUkMT1564+i/WnLCU1F1hjuBcLcptb59gi2rnJPBHX8au6trC6YbeGO3lu7y5YrBbRYDPjkkk8Ko7k+oqLTtbe5vm0++sJbC+CeakburrImcEqy8HBIyOCMisyyG9syt/cTLFN5beV5hjZslSW34A/4DnHOKbb2YkvoJFin+zLM3lby4wuzPIPbdnGa36KAOduUkN/qPyzeY20QFFk3Z2rjB+7jd1/HNNs7O+nvI2k3pJGFM0rsw+cOxcIOhUjA9gRXSUUAcF43tfE82r2raSbk2wQbfs77dr55Lfp14rpNsn2yIaksrsIo/LMQYp5n8X3ehzjr2/Gtmit6td1KcadkuUwp0FTqSqXb5jm4LG8isrI5dJJiI7jYXyEYZJOTwwIxn3qbUrO7mu7ySBThLVREQWDbvm+7zjPT9K3qKwNznphd3eopcWhuFRXLJuDIrEJ91gexyR9ee1VYRPKrO0N4l40aG3DBxsO5shj0GOM57V1dFAGLfvfHVY5IYJTbwYVirYDbvvfL/Fj5TntzVNop7rTxE0dyzwWYR8hlPmgjp6ng8iumooAwnhv45ykIxareR4XDFtmFzg5xt6/rWZ4wt9emvbU6Z9oMAXpA2MPnqf0rsKKwxFBVqfI216G+HruhU9okn6mN9lu2urRJ3cpLCDdbScb0A6Htknn121TW0jgEKzwXWw+fgJ5hO7eNvTocdM10tFbJWVjFu7uYF/BqD21lGGmEtxF9mneM/6okA7/AMMMM+4qrDJqxvIpyk8KzoVlZkLeUQQq/L05IznsDn3HU0hAZSrAEEYIPemI55L7VbmIzo4ij8piMRFhuUqvUAnBO4jjpituzkeWzheRXV2QFhIAGz74qZVVEVEUKqjAAGABS0AFFFFABRRRQAUUUUAFFFFABRRRQAUUUUAFFFFABRRRQAUUUUAFFFFABRRRQAUUUUAFFFFABRRRQAUUUUAFFFFABRRRQAUUUUAFFFFABRWDceIbhry4t9K0ifUBatsnlWVI0V8ZKKWPzMO+OB61paZqcGrWK3VvvUbijxyLteNwcMrDsQaALlMj+63+8f50+mR/db/eP86AH0UVxMqR6r4nZ5Ir1jBOm2S2USQKyt138FWxkEc4yeuaOoHbUUUUAFFFFABVLVv+QRd/9cm/lV2qWrf8gi7/AOuTfypx3QnseeimyRxyjEsaSD0dQf506iu04zLn8OaNcHdJptuGP8SLsP5jFJFojWhzp2r6tZY6CK7Yr+TZrVoquaXcXKivFe+LrUbYPEwmXt9qs0Yj8RiphrvjZP8AmK6U/wDv2jD+Rp1FLTsvuHr3f3ijxP43Tq+hyf8AbKRf/ZqePGHjNethoj/SWRajopWj2Q7y7snHjfxav39C0x/9y7YfzFa3hzxvPqWtf2Rq+nJp91LGZLYpP5iTY+8AcDBHXHpWFVHVbGS9tka2k8m+t3E1rMOqSDp+B6GlyQlpawc81re567RWH4T8RR+JdDju9vlXUZMV1B3ilH3h9O49jW5XHKLi7M6001dBRRRSGFFFFABRRRQAUUUUAFFFFABRRRQAUUUUAcdZf8fz/wC8f511kH+rFcnZf8fz/wC8f511kH+rFAGLr8V1Z3tvr1pCLj7HDIk8BYKWibBJUnjcCoOD1Gap6FeS+LL6x8RJbm202GKRbUOwMkzMQGYgcKo24A6nr6Vu61/yAtQ/69pP/QTWB8Mf+Sc6P/1zf/0Y1AHW0UUUAFFFFABRRRQAUUUUAFFFFABRRRQAUUUUAFFFFABRRRQAUUUUAFFFFABRRRQAUUUUAFY2oX72VpJclWk2kDAbAGTjJPYe9bNUbnTI7uF4ZSTG3UAkH8xQBnS6o0TsDFJhZVRm3/KARndkZwO3NKdUYWk1wY3xFJsZVcHuOc/jVqTTrRyUd06gld2M4GBkZ5GO1Ub+3hto1itoTcSXL7GO4kKOMszEngYFTKSirscIuTshlr4giurhIAsiO8jp8zdNvc/XtW/bMWjOTnmvP9QmudP1WeO00Ge4RGG2dBkPx1HH+0aw9R1zxHaXH2sW93YQcIAchfx7ZrrhgcTKKcUm3/eVzlnjsNGTUm0l15W0en3sjxrPIiNIyKSqA8tgdK5fUdeu4jC0JXEkCyAI2QWJwR0zx+dWNGl1zVfD0N4RZ3azq25JSUYjJGMjg9K5LxXrV1p+pR2J0zT4HWBcW88/OMnlSOMcVyKooTcKicWu60+9XX4nZ7Jzgp02pJ9nr9zs/wADeGv35R335AVSpBGMnseP5Ve03X5JLaTz0LTLKqKN33gcAn6D/CvL5vFWqWwYv4ct9rdWRmYH8q9B+Hmpwa7pbi8toLW780+VABy0eF+YZ9x+lbTdPkUlJNPs0YxjU5nFxaa7pnc2hO5xnirVRxQiLOCST61JWZYUUUUAFFFFABRRRQAUUUUAFFFFABRRRQAUUUUAFFFFABRRRQAUUUUAcVd6xN4Ju3tbiye7ttSvXaykhdQ3mSHcY3Bxj5icNzx9K3/D+nXFhZTveFPtd3cPczJGcqjNj5Qe+AAM9zmuX+JX/H34V/7C0dd9QAUyP7rf7x/nT6ZH91v94/zoAfXDQ3t+PFXkW9zdC0+0lWS1zdxkZ5EjOB5X0XOPWu5rCm1O/i1O4iabTktYpYVJIkMihzgA8YyT05wM80dQ6G7RRRQAUUUUAFUtW/5BF3/1yb+VXapat/yCLv8A65N/KnHdCex57RRRXacgUUUUAFFFFABRRRQAUUUUAUYNRbwn4iTW1z/Z10Vh1JB0Xssv4dD7V64rq6K6MGVhkEHIIry6WKOeF4ZUDxyKVZT0INafw/1iSzmk8KX8haS3XzLCVjzLB/d+q9Pp9KirDmjzLdF0pcr5Xszv6KKK5DpCiiigAooooAKKKKACiiigAooooAKKKKAOOsv+P5/94/zrYh1uJdU+wGF9ofyjOWXaJNm/bjOfu98Y7Vj2X/H8/wDvH+dQaxp1xcajcTQ6Bp95EFXzLqe2RpU452An97geu3HT5ulAHVaz/wAgLUP+vaT/ANBNYHwx/wCSc6P/ANc3/wDRjVuapj/hHL3HT7I+OMfwHtWH8Mf+Sc6P/wBc3/8ARjUAdbRRRQAUUUUAFFFFABRRRQAUUUUAFFFFABRRRQAUUUUAFFFFABRRRQAUUUUAFFFFABRRRQAUUUUAeExjPx8uf+vl/wD0XXpt/cG3twVlSNiwVS4GGPpz0+teReML5tD8a6tqNnMBqE1yfJdcHy0AAJ+pIIrM/wCFk+Kz/wAxFP8AwHj/AMK7FCWKSnDZaett/lfT5HJKUcM+Se719L7fhqezW97dyPh9m1Z1jYhcjnOQCD2wOfeofF3/ACKt9/ur/wChCuAsvG/iCWxgke9Usy5J8lPX6U2+8R6tqVsba6ut0JIJVUC5x64FelhsprRnCo2rJp9f8jzcTm1GUJ00nezXT/M9X8Cf8iZp/wDut/6Ea8i+NH/I7w/9eaf+hNXrvgT/AJEzT/8Adb/0I15b8VYUufibpsEozHLFAjjPUGQg1yRdsZN+b/M62r4OC8l+R5rBe3FscwXEkf8AuvivWvAdw1xZ23iO4X9xa3X2efaeVO0fP9PmGRXZvoOjQxNs0fT8IOA0KgcepxSWtxDaWcsFvpKwwuokMKJtWTOAxwFwQBjJ5PtXnY+FDFJS5bTWqf8An3PSwFSvhW4814PRr/LsdkCGAIIIPIIpax7aUqsQjbCYG0KeMe3tWxUgwooooAKKKKACiiigAooooAKKKKACiiqd5I6yKFYgYzwaALlFc/dam1qzhlnYrH5mVPBGQP60ttqf2m4lhRpMxgEtuBBz9D/+ugDfoqtZuzxtuJOD3qzQAUUUjsEQsc4AycDJoAWiqP8Aa9lxmUrkHO5GG0jPB44PB4PPFWYLiO5iEkRJXJBypBBHBBB5BoA4b4lf8ffhX/sLR131cD8Sv+Pvwr/2Fo676gApkf3W/wB4/wA65rw5JPc373D63FdrsdDbq/KgMArFP4W+9n6gdq6WP7rf7x/nQA+uU1G3v7jxlBJb2FncRQqgMzKhaHkEliTuzjdjA711dcXNL9o1yLUjZP8AZROsJvfJGGIkKjpKGxk4yVPr0o6oOh2lVdRnlt7J5YPK8wYx5hAHXnqR29xVqmuiSKVdVZT1DDIoAwjrszSKEMKpIQoZ1IMf3fnYZ6HdwOO3JrYs52ubGGd02s6BioqQxRtu3Rodww2V6j3p9ACZ9jVPVz/xKLvg/wCqP8qu1wWvajrC2+sRq10sYbAIi4jUE4Gdh6jHTdnuVzw47iexm0VmadPdS3UvnmXG3Lo8e0RtngKe+V5PJrTrtOQPwo/A0UjEKpY9AMmgBfwNFZ6axbNBHPsmWF2KFyowpAzzg/yz74q1a3SXUbOqSIVbaySDDA9f5EGgCb8KKKKACj8KiuLiO1hMsu7aCBhVLEk+gFVpNYsogxaRsDGCEOGyQOPXkjPpmi4F7Psaz9VtLiZIbuwby9Ssn861k/2h1U+xHBrQByAeefWimnZiaujuPDWvweJNDg1GBSjN8k0R6xSDhlP0Na2fY9cV5Pp2p/8ACJeJRfsduk6kyxXo7Qy9Fl+h6GvWQQRkcg1y1YcrutmdNKfMtd0Jn2NGfY0tFZGgmfY9M0Z9jS0UAJn2NGfY9cUtFACZ9j1oz7GlooATPsemaM+x6UtFACZ9jS0UUAcdZf8AH8/+8f51Lc+Hbu/vLqW01qOBJHJkhNsJCrNEIyCd4/hwQCO9RWX/AB/P/vH+dQXaW0WpardfY7i4WNle5db8wbMRrwqBhu4GcnGScdqAOm1KIQeGbuEHIjs3UH1whFYnwx/5Jzo//XN//RjVuao6yeG7x0zta0crnrjYaw/hj/yTnR/+ub/+jGoe4LY6ia4htwhmlSPewRdzYyT0ApDd2y4zcRDL+WMuPvf3fr7VW1OxlvPsxhdI5IpQ4kIOVHfH16YPFQXGkPK0uySNVldtwKdFYKDj/a+Xr70AaH2y28uST7RFsjOHbeMKfQ+lI17aru3XMI2KHbLjhT0P0rNXSrmMYWSIsuza204+Q/LuHcnJz9BUa6FNF5fl3EZ8kiSPch5b5cg8/d+X/OKANlbiFmVVljJb7oDDnjP8iD+NSVlado7adctKswcOArqV6YAxt9OQf09K1Me56UALRSY9z0x1ox15PPvQAtFJj3PXPWjHueuaAFopMdOTxRt9z0x1oAWik2+56Y60Y9zQAtFJj3PXNGPc9c9aAFopMdOTx70Y9z0oAWikx7npjrRt68nn3oAWikx7nrRj3PXNAC0UmPc0bfc/nQAtFJt9z0x1ox7mgBax9dv5o1i06xP+n3hKof8Anmv8Tn6D9a0L26hsLOa6uHKxRruY/wBB9azNDs5naXV75St5d4Kof+WUf8Kf1PvXPWk5P2Ud3v5L/g7L/gHRRiop1ZbLbzf/AAN393U+dfG1utn4z1S1RmZIZQiljk8KKwK6X4g/8lA1v/r4/wDZRXNV9PQio0oxjskj5ytJyqSlLdtnV6b/AMgy2/3P6mrVVdN/5Blt/uf1NWq+gpfw4+h85V/iS9We2eBP+RM0/wD3W/8AQjXlHxfuHtPiFZ3MYBeG2ikUHoSHY16v4EH/ABRun8no3/oRryL40f8AI7xf9eaf+hNXycf99n6v8z6x/wC5w9F+R3fhTxNH4z0+7klsPIjidY2Xzd24kZ9BgVuJHprbkLxliwhIMxznrt69fbvXmPwt17StMsNQtr++htZHmWRPNbaGGMcGu+021TV1kudPv7e4thck/ucsqn5SRn16cdOc1yYinyTaS0OuhU54Jt6m09zbwxK/2iGNQdqMWGMjtV5dTDhSpjO/O3DdcdcVRXTZlUxbR5Jl8wqE6jdux/KqUemDS5oZri4Cxq5CBhgBnznn3OK5m0tWdCTeiOngl86PcRg5xUtV7WNlhw2QSc4qfHueuetMQtFJj3PXNGPc0ALRSbfc9MdaNvuemOtAC0UmPc80Y9z1zQAtFJj3PXPWmuMRtyeAe9ADt6/3h+dV7iJZmDCRQQMVj6jdvZi2ZWRVkmCOWGSAfQZGefyqFb2eOSHzpoDG8zJkJt+UcbvvHuD2I+lAGnJpqSsWM21iuzcjlTjOeoplvo0FvIzQMASMY3EgD2HasG71e4jnELBTiRvM8rnC8bMEE9yAenWtrRpJprO2luBiVhlgO3NSpa2G1pc1oIfJQjOSTmpaTHueuaMe5qhC1HNG0kDxpI0bMpAdeq+4p+OnJ496WgDJbQYpECSTuVwNwVQoJGdrfUZP171ftbYWsOzezszF3durMepqeigDgfiV/wAffhX/ALC0dd9XA/Er/j78K/8AYWjrtNSUtplyBvyY2+4hZunYAgk+wIoGc9pBujrUptr+yljLEyW3ll3Rd3OZQBhvRGB6de9dRH91v94/zrjvBssLapeqtrbQSlA7kXDidugy8DlivQfMSfSuxj+63+8f50dBdR9ctc2fhqx1+CGfTFS6nlEkMgG5WkJznAJIOeckAe9dTXI315J/wlUH2bUraNZXWNQJAudjYkVhtO4nOB8wwf1OqDoddRRRQAUUUUAFU9W/5BF3/wBcm/lVyqWrf8gi7/65N/KnHdCex57RRRXacgU10WSNkYZVgVIz2NOooAzk0W2jK4knKgMrKXGGBGDkY9OOMVbtrZLWIojO2TuZpGyzHpyfoAPwqaigAooooAr3tol9bGF2KjcGzgHp6g8EexqqNGjVGRLiXaVKrvVX2g43dRznA69O1aVFFkFxscaxRJGudqKFGTk4FOoooER3FvFd20tvOgeGVSrqe4NbPw+1yULL4Z1GUte2Cg28rHme36KfqvQ/hWVWfqcF0j2+qaadupWDeZB/00H8UZ9mHFDipLlY03F8yPX6KyPD/iPT/EemQ3llOhZ0Bkh3DfE3dWHUEGteuJpp2Z1ppq6CiiikMKKKKACiiigAooooAKKKKAOOsv8Aj+f/AHj/ADqw2kX93qd1cPbaVLGHX7O93b+Y4UKvQg8Ddmq9l/x/P/vH+dF5Bqd3eaj9miuJ2TCW7wagYlhOwHDJnrk55ByCKAOi1jP9gX+cZ+yyZx/umsH4Y/8AJOdH/wCub/8Aoxq3NT8weG7wTEGX7G+8jpnYc1h/DH/knOj/APXN/wD0Y1AdDraKKKACiiigAooooAKKKKACiiigAooooAKKKKACiiigAooooARmCjLEAe9M+0Rf89F/Oor3/UD/AHqw9Rnmt1haFhkvgx/xSew4P9PrQB0P2iL/AJ6L+dPBBGQcg1zmmzyXEDNI/mYbCvt254BIx7HI/Ct+2/49k+lAEtMlYpEzDqBQZo1OCwyKjlljeJlDjJFAFCfUmtoWlll2oPamw6oZ3kSOTJjOG+XofSmXVkt1D5buBhgwIwcEdOCMVVt9Ph06dUg3s03yqBghB1JJ+vc0m0txpN7E8trPrGp263GP7PtsSsv/AD1kzwD7DrW9UNtE0MW1sZJzxU1TCmotvqyp1HJKPRHzB8Qf+Sga3/18f+yiuarpfiD/AMlA1v8A6+P/AGUVzVfR0vgj6I+fqfG/U6vTf+QZbf7n9TVqqum/8gy2/wBz+pq1Xv0v4cfQ+eq/xJerPbPAn/Imaf8A7rf+hGvI/jR/yO8P/Xmn/oTV654E/wCRM0//AHW/9CNeR/Gj/kd4f+vNP/Qmr5SP++z9X+Z9Y/8Ac4ei/I86rvPBPivVdB0aa2sXhWJ5zId8e45IA/oK4Ouh0L/jxf8A66H+Qr1sPThUnyzV0eViak6dPmg7M9A/4WN4i/5623/fn/69dl4Vv7jxf4evk1by3BkMY2JtwMAg/UGvIa9V+F3/ACA7z/r5/wDZRUZthKEcK3GCXyHlOLryxSUpv7zodBvZmWbTL1s31mQrN/z0T+Fx9R+tbNYmvWssLw6zZpuurQHeg/5axfxL/UVq2t1Fe2kVzA26KVQyn2r5CjJxbpS3W3mv60f/AAT66vFSSqx2e/k/+Duv+ATUUUV0HOFFFFABRRRQAUhGRg96WigCjeixsrSS7vHWO3gBkaR+iAd65XU/G/h2OwE+n39rPIz+Wsrn93FnqWOOnsOtXvHupWkHhm/sZi7PcWz7ljGSqY+Zj6AV87STvq9/a2cQEMBkWGGPsmSBk+p55qqdJ4huEHa277eS83+G76Jk6iw6VSavfZd/N+X57Lq19B6V4o8JyvBaRa5aT3k7Bfk4Mjn0GPWurS3jRgQDx0rynTvhppGh6rY6g+qXJlt50ZA4UK7g8D8a9GXWYXZVWWEl2KqA3UjqPrVVI042VN3REJVJXdRWZq0VmJqySSbEeJn3FdobnI6ipre/E5QrsZH6MpyKzLLtFFFABRRRQBwPxK/4+/Cv/YWjrs9Umt7fS7qW7Vmt1jJdUJyR6D3rjPiV/wAffhX/ALC0ddX4iV28PX6xxRyuYSBHKAVb2OeMUnsMq6NJBb3f2M6H/Zcrxl0OY28xVIByVJ5G4dfWtqP7rf7x/nWLouiQ6bdvOmkadaM0e3zLaRmYjIOOVHHH6VtR/db/AHj/ADpiH1ijw3CLgH7bdm2EvnC1JTZu3b+u3djdzjdW1RQAUUUUAFFFFABVLVv+QRd/9cm/lV2qWrf8gi7/AOuTfypx3Qnsee0UUV2nIFFFFABRRRQAUUUUAFFFFABRRRQAUUVVurmSGa3SPymMjYZGJ3Fe5B7Y9/pQBXutB026m882/lXGcie3YxyA+uVq1a33irScfYdbW+hH/LDUo9x+nmLhvzrLGvNGbeGdYluJLgROoztVTjoQSCeR3/KtynzXWuouWz00NG2+JL22F17Q7u0x1uLX/SIvrx8w/Kup0nxLouuLnTdTtrhu6K+HH1U8j8q4XpVC80XTb9t9xZxmQdJUGxx/wIc1DpQfkWqk15nr1FeS2z+ItIx/ZWvyyRjpb6ivnL9A33h+dbdp8SJbPCeI9HmtR3u7T99D9SB8y/kaydCX2dTRV4/a0O/oqjpms6brVv5+m30F1H3MTg4+o6j8avVi007M1TT1QUUUUhhRRRQBx1l/x/P/ALx/nUVzHp0evXiz6LNqUk22R3tvnaLCgBXBwF6ZHJz7VLZf8fz/AO8f511lv/qxQBV1bH/CPX2FKj7LJgHt8hrB+GP/ACTnR/8Arm//AKMat/Wv+QFqH/XtJ/6CawPhj/yTnR/+ub/+jGoA62iiigAooooAKKKKACimyNsjZh2FZs2prbyRpLIFaTO0bc9Bkk+g9zQBqUVkf2zF5SSecArttGUOc+4xx+PrT4tUSbyvLnRvOUvHgfeA6mgDUoqOFzJGGPWpKACis241IWyB5X2qzBVAUsST0AA5qI6xEI5H84bY22thCefbjn8PSgDXorKTV4pAClwjAyeUMDq+M4/Kr8EpdWLkcHrQBKTgZ9Krm8UclcDOOTUzumxvnXp61zeqg3MdutuolljmWQA8gY7kY5pNpbjSb2Nx7hHXa0eR9ahaW2jUlk2jofmrDew1AzxvbxxRxR3JnEcmec/T8fzqu2g6g0iSiWNJY2JB5w5OfmPHXBx+FK7toO2up0yvavhiAFP8Rfilk1fS7ZcSX9qgHYyr/jWZp2jQx2UdpcRiYch92cEEmtKLRNKg/wBVp1qv0iFRL2v2bGkPY/av+BlarqKJptxPa3KBwu5HAz+XGPpWdPrU+SbZpXX5QweIKyHGcDg9eBznk8V2At4R0jUfQYrgZPi54SjkeNhfbkYqcQHqDj1raFOpPbUwnUpw30NG81a881vscchACkq0YO3kZHqMjPWreizz3a3E9wpBMmI9y4ITAIFYJ+L/AIQx0vuP+mH/ANeu+gEE8EU8afK6h1z6EZolRnBpzCNWEk1EnHSiiikM+YPiD/yUDW/+vj/2UVzVdL8Qf+Sga3/18f8Asormq+gpfBH0R4VT436nV6b/AMgy2/3P6mrVVdN/5Blt/uf1NWq9+l/Dj6Hz1X+JL1Z7Z4E/5EzT/wDdb/0I15H8aP8Akd4f+vNP/Qmr1zwJ/wAiZp/+63/oRryP40f8jvD/ANeaf+hNXykf99n6v8z6x/7nD0X5HnVdDoX/AB4v/wBdD/IVz1dDoX/Hi/8A10P8hXs4T+KeNjf4RqV6r8Lv+QHef9fP/soryqvUfhoceHb7H/Px/wCyiqzj/dX6ojJ/96XozveK5+z/AOJFrTWB4sL1jJbHtHJ/En0PUUX+oGxkh3R5hcMXck8YGQo9z71WuNVi+xw+cFSaWTZ5ZbaUIOCefTI/Ovi6lPmtJbr+rfP/AIJ9nTqcqcXs/wCk/l/wDqsiiuY07VxfPFEYikpiLSgn7jAj5ffrmuitzmBa1WqMiWikJwCazZ9S+zKrSvgO4RQFJJJ7YFAGnRWQdZhEbyeeNqNtJCHr7DHPfkehpyatHJt2XCNukMS4HVx1FAGrWZq+rf2escMEfn3052wQDufU+ijuajv9aFhbqBGZ7yVtkEC9XP8AQDuaXSNJe1aS9vXE2ozj97J2Qf3F9AK56k5Sl7Onv1fb/g/8OdFOnGMfa1Nui7/8Dv8AcvLB8R6SbDwF4gubmTz9Qns5DPMfp91fRRXzxp06Wup2dxJny4p0kbA5wGBNfTXjr/kRNc/685P5V8uV7WW04wpOMdjyMxqSnVU5bn0G/iPQtYuLSCy1u0+0NOpiAJ3k56Aep6c1urpV8sm7ehBkMrKUYjdxg9cnGOhr5u0OeS116wuYiBJFMroSMjI5Feof8LE8R/8APzB/34FarKqlTWk/vMJZpTpaVV9x3z6FO8hkD+UwcugjU4Ungnk9TzmtDTbB7OKCAKdkfQ4xxkmvPNK8ea/daxZW0txCY5Z0RwIQMgsAa9arjxWDqYVqM7a9jrwuLp4lOVO+ncKKKK5DrCiiigDgfiV/x9+Ff+wtHXcXcJubSaAMqmRCuWQOBn1B4P0rh/iV/wAffhX/ALC0dd9QBmaTodvo6bYJrp+CMSzsyjJzwv3V/ADFaEf3W/3j/On0yP7rf7x/nQA+iiigAooooAKKp6lDJPabI08wb1Lx7sb1zyM1JZxSw2MMUr7pVQBmznmgCxVLVv8AkEXf/XJv5VbZtiks4A9/Ws9L2z1ZZrRJgyyR5G08sp647j8fUU1uJ7HBUV2f/CKaf/en/wC+/wD61H/CK6f/AHp/++//AK1dPtYmHspHGUV2f/CK6f8A3p/++/8A61RzeGtNgj3u8+OgAcck9B0o9rEPZSOQorrLTw7p11biUfaEJyChcZUg8g8dan/4RTT/AO9P/wB9/wD1qPaxF7KRxlFdn/wimn/3p+v9/wD+tR/wimn/AN6fr/f/APrUe1iP2UjjKK6i70bR7PIeWYuoDMokHyqTjceOB71aXwtpzKCHnwR/e/8ArUe1iL2UjjaK7L/hFNP/AL8/T+//APWpf+EV0/8AvT/99/8A1qPaxH7KRxlRyQQysryQxuyfdZ0BK/TPSu3/AOEV0/8AvT/99/8A1qqPoukpdRwb7gl3Kbg/AYD7vTr/AIH0o9rEPZSOVjjjijEccaJGDkKqgAH1wKdXZ/8ACK6f/en/AO+//rUf8Irp/wDen/77/wDrUe1iHspHGUV2X/CKWH9+fp/f/wDrUN4W01FZmkmVQMklxgfpR7WIeykeeXjX8dzMbVZJVa3ARMqFV92CRnHOOcE1BpkmovcQfaRcqfK/erIBtxsXByON27dnFd9DpOjz3r2qvOrryN0ijd9B1q7/AMIpp/8Aen6/3/8A61L2sQ9nI86uNCsZbj7VCslndjkXFo5icfl1/GtCz8ReLdGwrSQa5ar/AAy4hnA/3h8rfiK7X/hFNP8A70//AH3/APWo/wCEV0/+9P8A99//AFqp1ovSWolSktVoZ2l/EXQr6Zba8kl0u8PHkXy+Xk+zfdP511isrqGRgykZBByDXP3HgzSLuExXMbzRkYKyEEfyqtpnga30O/in0jVdRtLdWzJZ+aJIZB6bWHy/hWMlTfw6GkXUW+p1VFJzzz+lLWRqcdZf8fz/AO8f511kH+rFcnZf8fz/AO8f511kH+rFAGd4kvray0K6E8m1p43hhRQWaR2U4VQOSaw/hrMsHhKz0icPDqNmh8+2lQo6AuxBweoPqOK0dc32OuabrD20txaW8csMvlIXaEvtxIFHJHykHHIB+tQ21wNd8VWmoWUEy2dlBKklzLE0fnF9uEUMASBtyTjGcUAdPRRRQAU0yIGKl1BA3EE9B606sO70q4l1S4uI4oGikRNyyNnzCp6dPlGB7g8cdaANvI9RzS1jaZpM9jdeZI8cqlcAEn938oHy/XGD9B9K2PxoASRS8bKOpFY99o735h3OUEbEnaBk5GMZ7f1rZx7mq93Zi7VQ09xFtOf3MhT+VAGSdBlZcPcuSxO87VG4HGR7dB+VY8l/peh6qYJJZTLENrDbkLkDp/P6mul/sZP+f7UOv/P01QDwvphvVvJkluJ1IIaeVn6dOtZV1Vcf3LV/Psa4d0lL98nby7kEXinTEjCr9qc/7Fs5/pUn/CUWrfcsdSf6Wrf1rbx7mjB9T0qOSt/Ovu/4JfPQ/kf3/wDAOVvLj+0bTyls9Rjywbd9kJIwc8eh96jazkliaMQX+1sAB4BgAEkA569T/kV1Nxbi5hMRlljBx80T7W/MVT/sZP8An+1D/wACmrRQn1l+Bm5wvpH8Tlr0xaTPDLOLqEs29d6bgzA+3fHH0roUF08UcspVIZFBWPaQwPqfw7VYGjR5yby+bnobljUqaZGhJM9y+e0kxYD86cabUm5Tv2Vv+D+gpVI2SjCz6u//AAP1MudpUuLdIzGQ7EMHUk4HJIOf6d6dfX0ml6TqF/EivJbWskyq3Riq5APtWr9ghznLZHfNNuNLtrq0uLWdWeG4iaKRd2MqwwelaRsnqZu7Wh4uPjjrWP8AkE6f/wB9P/jVzSvjLrGoaxY2T6XYqlxOkTMrPkBmAyOa7L/hU3g7H/INfpj/AI+JP8afF8LPCME6TRafIkiMGVhcScEd+tdzq4X+X+vvONU8T/N/X3HZ0Vhf8Ilpn969/wDAyX/4qnR+FdNilSRWvNyMGGbuQjj23VzctH+Z/d/wTfmrfyr7/wDgG3XyDd/8f1z/ANdn/wDQjX17j3NcY/wp8IPIztprlmJJP2iTknn1rXC140r83UzxNGVW3L0Pm/tXoA1PUFAVb+6AAAAEzcfrXp3/AAqbwd/0DX6f8/En+NX/APhX/hv/AJ8n/wC/z/416mHzOhBvnTfyX+Z5mIy2vUS5Gl83/keQnVNR2n/iYXfT/nu3+Ne96YxbSbNmJLGBCSTyflFYR+H3hs5/0J+f+mz/AONdHFCsEMcMeQkYCqPQAYArmzLG0cTGKpq1joy7BVsNKTqO9z5k+IP/ACUDW/8Ar4/9lFc1X0zqPw38L6tqM9/e2DyXM775G89xk/QHFVf+FT+Dv+ga/wD4ESf41MMbTjFJplzwdRybujxvTf8AkGW3+5/U1ar2WL4deGYYliSxcKowB5z/AONP/wCFfeG/+fJ/+/z/AONepDOsPGKTT/D/ADPKnk2IlJtNfj/kSeBP+RM0/wD3W/8AQjXkfxo/5HeH/rzT/wBCavddP0+30yyjs7RTHBH91c5xznqaxtc8C+H/ABHfi91Szaa4CCMMJWX5RnjAPua8NYiCxEqvRt/ie26Evq8aXVJfgfL1dDoX/Hi//XQ/yFe3f8Kn8Hf9Ax//AAIk/wAasW/w18LWseyKwcKTkjz3PP516NDM6NOfM0/6+ZwYjLqtSHKmv6+R47XqnwwUPoN6p6G4/wDZRWp/wr7w3/z5P0/57P8A41r6ToljolvJBp8RijdtzAsW56Z5p4/M6OIoOnBO/wDXmTgMsrYeuqk2rf15FbU20axeCXVLu2gbLeS1w6r25xnr1qiureEkj2Lq+lhOOPOTt071c8QeE9H8ULAurWzTiAkx4kZducZ6H2FYn/CpfBv/AEDH6/8APxJ/jXjRVK3vN3PYk6l/dSsOiA1LWW/sW60q4gXBeSKYM8Y4HIH04+lbBsvEMTHydUtHXPCyWxGPyNV9I8C6FoDyvpUM9q0wAkMdw/zAdB1961f7KT/n7vf/AAJb/GueWGpNtqUv69GdMcTVSScI6f11KJk8TRjDW+mzjvskdCfzqLULW7urdY3tpEw6vuj2sRjnjng+4rZt7NbZiVnuHyMfvZS/86dc2wuYfLM00Y4+aJyh/MUlS5XpNv1B1eZawS9LnKOnkr88epJtI2sLTdtABAHHXhmH41ROp6PYXKMHugytvCSRFcHJ5wR+Gfauu/sZP+f7UP8AwKaq1z4V029dXuzc3DKMKZJ2OB+dZ1YV+X93NX81/wAH9DSlPD3/AHsHbyf/AAP1LGmWkMmzU2AeeWMbHx91DzgeladUV0uNVCrc3YUdAJzgD0qSGxWGVZBcXL4zw8pYH8K6IwjFaPX0OeU5Seq09TI8df8AIia5/wBecn8q+XK+u7+wt9T0+exu1MlvPGY5FzjcD15Fcl/wqbwd/wBA1+n/AD8Sf4124XEwpRakceJw8qsk4nz5pf8AyFLb/frqq9ci+FfhGGVZY9OdXU5U/aH4/Wrn/CvvDf8Az5P/AN/n/wAa9XDZtQpJqSf4f5nl4nKq1Vpxa/r5Hk+g/wDIxaZ/19Rf+hCvf65y38DeH7W5iuIbNllicSIfNY4IOR3rose5rgzPGU8VKLgnp3O3LcHUwsZKbWvYWorm4W2tZJ2BKou7A71Jj3NJJGksTRyKGRhhge4rzD0yGzuTdQlmj8t0co6Zzgj371YqOCCO2iEUS7UHbOf1PWpKAPPPiHcLd6polvaJNcy6ffJc3a28TSeTH6tgcfTrXe2l3b39pFdWkyTQSruSRDkEVzNlqUXhu51K11K3uVae7kuYZ4rd5VuFc5AyoPzAfLg46CtDwta3FvYXU08DW32u7luY7dvvRIx4BA6E4yR2LUAblMj+63+8f50+mR/db/eP86AH0UUUAFFFISACScAdTQAtV7m8itlbccsq7yo7Dpk+g/8Ar1UutVZFdreNHjQoGkZwB82Mfgc9ffvzUEGmG5d5Zt6qXyvmL+8wOevb0/DPc0ANK3moSqZYYH2BleN87VY479+MEHHc9K07SyitIkUAM6jBcjnnrj0BPOKnRFjRURQqqMADsKdQIKKZJIkSbnYKM4+p9KyLnUrmcrDBbON+9Sp++hXHUdMEHOM5x0oGW7/VIbNZEDr5wRiofIXIGcE9utZsFlNqchkuhKoIZfM3FdyHnHB6g+2MeuauWOjpCEeZnZgu3YzlgB269xkj8T61q9BgUCGRRLEuF5JxuY9WOMZPvxT6KKBhWfql1PbJGsMbFZW2F15ZSemB69evpjvWhQQD1GaAMixsGkJknR0GMYZixfIIYnPO0jHB6YrUiijgiWOJAqL0Ap9FABRRRQBnao16FRLZDsdlVmUbiATg5HXHPUcjFJY2EyQxfapSdvzmLghX6khsZPOT+NaVFABRRRQBDcXMdsoL7iWOFVFLFvoBWQ0t5qiCMCJY25YDLAdwD6qw79j71rXNstyEJd43Q5V0OCPzqSGJIIViQHaowM9aAK1nYLbLl382TAG9hzgdM+p5PPvVyiigAooooAKKKKACiiigDjrL/j+f/eP866yD/ViuTsv+P5/94/zrrIP9WKAJaKKKACiiigAooooAKKKKACiiigDCudaniuJI1+zgAvjdnK7c8Nz1bHH9alutYltZ5FaFSmE8vrksQSVP4dPoat6jNFZWkly0Mb/Mudwxk5ABJAJ4+hqm2ryeU0wsVK/w7peSwXdzxxxnB5/CgCNtanhkQMbeeMKXkkhzhV259TyOM+1bNvIZraKU4y6BjjpyKp6fcLcSXEP2WKHyX2sFOckjJ/hArQAAGAMAUAFY0uq3CzTqggIjbG053KAwU5+ucjp+NatxL9ntpZtu7y0L49cDNY8etCTLpYhmaIyNtJJbBIGPl5HHfB9jQA671p7XUbiBhH5aRgpkHJYjjoc/p+PamLrshUPtjYGMFUUHLNkBh1yMdgR+PantrEC/aJzBCWiCAMH5ckA4BIAxz69ugpV1WOS+ligtI3lyFR92N3G7k44HU8Z6UCZfsLh7m3ErywuWwR5XRc9jz1/L6VLcymC1lmC7iiFgPXAqna6jA141okPly723gDjIAJOcYPWtGgaMqz1Ka4ulhMlu4G7eY+OnRhz0PTHseaqrr0s8ipbIjs0pCr5bEsmOPTGeeeQKW31eGSWHy7CMMZDCpB6AZ4+719unPWpotZjMqiSBItsLSOSxygGfl+7weOc49s0ARwa1cNEzzJGuYnkjJUpuIxwATz1696b/AGzclGfdbJtMp2uuNwUgBR83U564/ClbW7d3gDWaP+73gbgSjZIIHGOoxnPepxeW8d4tvPaRpcl1ICjcMtnndjrxQI1QcqDjGR0paKyv7Z82Ro7aFZXEpTBlABABOeh9CMe1Ay3qFy9tbqyGNWZwm+T7q57np/OoNOv5LyWRXCABEdQo5G4cg8n+n0qvNrtt9m3SQblI+ZHYDHPHX2y34Uq6xCkskcdriVpjGoBA8w5wGz6E8e2KBGxRWW2qzCeSAWqGVGRMeacZYZ67en6+wq9azi5tkmCld3VT2I4NAyaoLyc21nNOq7iikgHpVS51dYbqW2jjEkqBcDzAMksBjuRjcp6d6jbWkWORZYNsiMVZC4wcDrn0zx+NAXG2estcajHZt5ZO2Tc6qwDFSMFe2Me9bFY6a3bov+o2RrGrIVIwQRkgY7iny6tNA+yS0UP5JlwJSeB0GduM/wCeaBGrWdf38ttcxxRiL5lzhzy5JxgfTOT7Vatbh51kEkYjkjfY6htwzgHg/Qis251by2zLZoQZGjhYvnOG2nOFJHXtmgYo1Wf7DbTN5SlpCkzYyFIOOAG5Ge4J+lIuqXbyRKywwq7tFlhuO8HHQMOM5wefwol1OKPyYls0LLIE2npE2SB0BPQE9KkbUVOyZbMMI08x2LAFASR8vHJ4PpQIpnWb5VHyQSP5EUu1UI3F2xgfNnp7GtPTr/7eZ3UARK4ERH8SlQc/qaoQ63bSToZLVFyr4lUhgNuDtzgc89OxrWs5hcWkU4j8vzEDFe49qAJ6KzLjWEt7ieFoWLxNGqgH7+7GSPpnmmf29CX4jynmMjOrghQBkMfY5/CgZXu9cnt53jVImG9lHrGF6lskdR06fjW6rBlDDoRmsj+1beWaSJLaN5mCEKWHzHGee42/T6Ug19d2WgBTzEQsrk43DOeVHA/P2FAGzWdqmoSWJj2BCCpchur4IG1fc5/SrFleLexySKhVVkZBk/eA7/jU7IrlSyhipyuR0NAGIdZuTpS3CRqZjLsKhNwA2luzc8Yyc+vHakbV7tgfKktCSxAAUtsAYLzhuc54PFbixoq7VRQAc4A71Tupo7J4Vjt4ybiQITjHYnJwDnpQBWv9YNndfZ1MZcQkksDjfglR9OD3zyKhbW5t7KPIjaJSZI5M5LALlBz1+bg89q3CqkEFQc9cimtDEzh2jQspyCVGQaAHDkA4xS1DdT/Zrdpdhc5CqoOMkkADPbk1mT681tI0UtqvmxqxdFlyeBn5eORjqeMUAWdQvpbWaGOPy/n5O/OW5AwvPXnP4VPYSzTW3mTtGxLHa0alQVzwcEms4a3G0rCW3T91F5obeeDjj7yjHXGffpS/24ETzDbL9nEaPuSTJ+bIxjGOCp70CNmiq1rcyTPJHNCIpUAJAfcMHpzgehqzQMKKKKACiiigAooooAKZH91v94/zp9Mj+63+8f50APooooAKztUivJhDHasArlklDD5cEdT37Y49a0aKAKUOng7XvPKuJgAA3lgYH9f88CrtFFABTJmdIHaNN8gUlUzjcfSn0UAYeJ9TmCvESscnzEnaF45BAPJzggg+xxzWra2qW0Srne4ABdup/wA5qYKFGFAA68CloAKKKKACiiigAooooAKKrx3ttNbR3EcyvDIcK68g84p9tcw3ltHcW8gkhkG5HHRh60AS0VTGrWDakdOF1GbsDJizz0zj645x1xVskKpYnAAyTQAtFMhmjuII5oXDxSKGRh0IPINVU1awk1JtPS6jN2oyYgefcfXnp1oAu0VHPPFbRGWZwkYIBY9Mk4H6kVJQAUUUUAFFFFABRRRQAUUUUAFFFFAHHWX/AB/P/vH+ddZB/qxXJ2X/AB/P/vH+ddZB/qxQBLRRRQAUUUUAFFFFABRRRQAVBNeQwTLFIxDMpbhSQFHUk9hU9VL3T475ozI7BUzwoHOffGR+FADBqNnOpDFhtHmbZIypwOd2CKqRNo6SSGK3bexKbRExLA5B2j04OSPSpm0cP8z3k7SEbC5C5Kf3emPx60q6NDDL5tvLJDJuLEqAckk5zkc8HH4CgWo+CayjS6vY1dFBJlcqwDY6kDv07VdR1kRXQ5VhkH1FUU0iJbeSDzZPLkl807cI2c56qATz361LbWJtUSNLqcxp91GIPHpnGaBll0WRGRwGVhgg9xVd9NtHkaQwgOwwxViM/lVqigCoul2KtuFsnbg8jgYzjpnHehtLsmjWM2ybVztA4x06enQVbooAiS3hjKlI1G0kjHqetS0UUAVW02zZ43MCho/ukEjHX0+ppg0mxBB+zqSBjkk55zz6/jV2igCr/ZtkVZfssW1juK7eCef8T+dPisreFdscQAyDycnjpyanooAKxP8AiTTMqGyZdhZcmBkAC9cn057+tbdZ0+jwTyK7M3DOSCqnO/GcZGR06jmgBobS5WZ2t1DEByJISMgfKDgj8Ki8zRnt4ikIkUqwjVIyWwT82B16j9KnbR4ZmV7l2uJEXaryKuV5B4468daaNFiSVZoJ5YpVUKrDBxjgnBGMkdfoKAFhs9MvEdoow6naGIZh0AI/Hpz1rQjRIo1jjUKijAUDAAqlBpptiwhupkjbkrhTzjBOcd+tXVUhArMX9Se9AGTNJpEwLSWzPvYncsLZb1YEDOBxz9KUzaKsIk2xFEbyB8hPI+fHv0zUw0oqqKl7OuwFEIC5VDj5ensOetUNSsdH06BZLy4eCORvLTnOWweAADzjP4CgCyk2kHCiAAB97AwkCN+QN3HynkjB9aYg0Z0t/KiaRZkxGEVzlWz19BwevSkEOlu1tFBehIr1N0cKMCJwozkZ544zg1N/YUAljkSVwUZWAKqwyARnBHBOevrQI0ILeK2iEcKBEBzgdz/WqF1DpNu8vnxhXkVpmxuzheSRjp64HWr8UTxk7p5JMj+IDj8hVS70iG8maWSWdXIC/K+ABgjGOnc/nQMhnm0kkb0Lb2EpdEbjCjDEjpwRzTJF0e2uGV4CGhO8tsYrnG7GehPfFTHRYvMdo55o1kLb0XGCpxlRxwOO3qadc6RHcyTF5pBHKOYwBgHbtB6Z6dulADDc6WyHzEUfZ9gKSRkFNxBXj6gflV2OytonDxwqrDoRVIaFbZDM77gAPlAUcAAcAY4xx9TV+KJ4yS08knHRgP6CgRHcW1mRJNPFGcKSzsOgwM/oB+VU1/snyWl+zoimMKwaIqdrZABGO/NajDcpGcZGMjtWWmhxqgT7RLsP31AUBuSR24wT0GKBkBm0MqqvbiPC9WhZSmegJxkE44707zNIVgDbSbnGDGYnJHG0ZHYnIHvmrH9hWIGBGRiMRqQ3K4JOR789aUaPEbhbmWWSS5U5EpCgjp0wMDgY/E0AOtYbG7gW4it9qt93chQ8exqxLe28E3kySBX8tpcEfwjqf1p9vCtvbpChJVBgZ61Xu9NgvJlklL5UYAU4yM5I+h6GgBDq1kE3GbCgRkkqeN/3f89u9NuZ7CV0SdxuTdKvUY2nBOR/LvUSaDbIyt5k7YOWDPkN04I6dh0xTR4ftgBme5JU8Hzeg54x07nnrQLUnfWLWJS0omjCoZG3wsNqjueOKtR3MMs0sMb7nixvAHTIyKzv7BhMvmPKzsykOTGg3ZOT24/DrU8GlpakmC4mTdjdyDnB46j8PpQMs3ZgFpKbkAwBSXBGRiqHm6Xb27IYigZdjRtG29g3Yjqc5/OtFoy8BiLnJXbuIBP1x0qkujwpDtVzv8kw72VT8u7OMEYx7dMUAV/M0vcLdrSZjG64DQufmI469eP5U/7To0cKuFj2SltqiM/MVJyMY9SfzqR9GhaNE81yVZGBcK/KjA6im/2FbAlleQMQR82GHIIPBGOc80CJ4dOsREuy2Cg84YHPbrnnsKuABVCgYAGBVZLNo4Y4o7qZVjQKPunPvyP84q1QMKKKKACiiigAooooAKZH91v94/zp9Mj+63+8f50APooooAKKKKACiiigAooooAKKKKACiiigAooooAKKKKAOZttD1MaPBptw1oI4JldXjdiZFDkkEEDHB9TUWm+FLmw1jT7oXS/Z7W0jh8qNioBVCpAGOVJOeo5HeurooAwG0q8jbUIXMEmnXLSTNtDefllxtXsDnoc+2O9U7LQNQJ0+7vDBLP5Za5EpYGORjksgGRnGF57DrXV0UWA5TTPDF9aa1Y3s94rR29qkJRHIAKoVIAxyp+91HPrVqTR9T2ahaRXFtHa3LTSJLhvNVnHT0ABJ5Bzj0610NFAHGP4RvXS0Baz2xSFxDufZbjzUf93xzwpHOOv4VqeHdCudHudQlubsz/aJNynfnIyxyRgYbkDqegrfooAKKKKACiiigAooooAKKKKACiiigDjrL/j+f/eP866yD/Viuasf+P5/94/zrqU+4PpQAtFFFABRRRQAUUUUAFFFFABRRRQAUUUUAFFFFABRRRQAUUUUAFFFFABRRRQAUUUUAFFFFABRRRQAUUUUAFY/iHS7nU4rL7KyB7a5ExDTPFuGxlwGTkH5q2KKAOSj8K6jHJYSrqMSvYxxJEgiyGwxL5J5GQccdcDNdbRRQAUUUUAFFFFABRRRQAUUUUAFFFFABRRRQAUUUUAFFFFABRRRQAUUUUAFFFFABRRRQAUUUUAFFFFABTI/ut/vH+dPpF6fif50Af/Z"/>
          <p:cNvSpPr>
            <a:spLocks noChangeAspect="1" noChangeArrowheads="1"/>
          </p:cNvSpPr>
          <p:nvPr/>
        </p:nvSpPr>
        <p:spPr bwMode="auto">
          <a:xfrm>
            <a:off x="155575" y="-144463"/>
            <a:ext cx="3878250" cy="3878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868" y="1390653"/>
            <a:ext cx="5574599" cy="307373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713" y="4517328"/>
            <a:ext cx="4850982" cy="270731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29210"/>
          <a:stretch/>
        </p:blipFill>
        <p:spPr>
          <a:xfrm>
            <a:off x="246565" y="1420128"/>
            <a:ext cx="4003781" cy="315155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454" y="4638929"/>
            <a:ext cx="4689150" cy="2560414"/>
          </a:xfrm>
          <a:prstGeom prst="rect">
            <a:avLst/>
          </a:prstGeom>
        </p:spPr>
      </p:pic>
    </p:spTree>
    <p:extLst>
      <p:ext uri="{BB962C8B-B14F-4D97-AF65-F5344CB8AC3E}">
        <p14:creationId xmlns:p14="http://schemas.microsoft.com/office/powerpoint/2010/main" val="354966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96319536"/>
              </p:ext>
            </p:extLst>
          </p:nvPr>
        </p:nvGraphicFramePr>
        <p:xfrm>
          <a:off x="1042259" y="1798147"/>
          <a:ext cx="7696200" cy="5209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518A3C4-B922-4E2F-ACDF-97A4CB90F4D6}"/>
              </a:ext>
            </a:extLst>
          </p:cNvPr>
          <p:cNvSpPr>
            <a:spLocks noGrp="1"/>
          </p:cNvSpPr>
          <p:nvPr>
            <p:ph type="title"/>
          </p:nvPr>
        </p:nvSpPr>
        <p:spPr>
          <a:xfrm>
            <a:off x="2209800" y="610064"/>
            <a:ext cx="7848600" cy="685800"/>
          </a:xfrm>
        </p:spPr>
        <p:txBody>
          <a:bodyPr/>
          <a:lstStyle/>
          <a:p>
            <a:r>
              <a:rPr lang="en-US" b="0" dirty="0" smtClean="0">
                <a:latin typeface="Bahnschrift Light SemiCondensed" panose="020B0502040204020203" pitchFamily="34" charset="0"/>
              </a:rPr>
              <a:t>COMPTROLLER – CODE 01</a:t>
            </a:r>
            <a:endParaRPr lang="en-US" b="0" dirty="0">
              <a:latin typeface="Bahnschrift Light SemiCondensed" panose="020B0502040204020203" pitchFamily="34" charset="0"/>
            </a:endParaRPr>
          </a:p>
        </p:txBody>
      </p:sp>
      <p:sp>
        <p:nvSpPr>
          <p:cNvPr id="15" name="TextBox 14">
            <a:extLst>
              <a:ext uri="{FF2B5EF4-FFF2-40B4-BE49-F238E27FC236}">
                <a16:creationId xmlns:a16="http://schemas.microsoft.com/office/drawing/2014/main" id="{C77AE29F-1454-47D5-978A-0E8A67F9D56C}"/>
              </a:ext>
            </a:extLst>
          </p:cNvPr>
          <p:cNvSpPr txBox="1"/>
          <p:nvPr/>
        </p:nvSpPr>
        <p:spPr>
          <a:xfrm>
            <a:off x="4103370" y="6989181"/>
            <a:ext cx="1937000" cy="307777"/>
          </a:xfrm>
          <a:prstGeom prst="rect">
            <a:avLst/>
          </a:prstGeom>
          <a:noFill/>
        </p:spPr>
        <p:txBody>
          <a:bodyPr wrap="square" rtlCol="0">
            <a:spAutoFit/>
          </a:bodyPr>
          <a:lstStyle/>
          <a:p>
            <a:pPr algn="ctr">
              <a:spcAft>
                <a:spcPts val="600"/>
              </a:spcAft>
            </a:pPr>
            <a:r>
              <a:rPr lang="en-US" sz="1400" b="1" dirty="0" smtClean="0">
                <a:solidFill>
                  <a:schemeClr val="tx2"/>
                </a:solidFill>
                <a:latin typeface="Arial Narrow" panose="020B0606020202030204" pitchFamily="34" charset="0"/>
                <a:cs typeface="Arial" panose="020B0604020202020204" pitchFamily="34" charset="0"/>
              </a:rPr>
              <a:t>Travel orders, Passports</a:t>
            </a:r>
            <a:endParaRPr lang="en-US" sz="1400" b="1" dirty="0">
              <a:solidFill>
                <a:schemeClr val="tx2"/>
              </a:solidFill>
              <a:latin typeface="Arial Narrow" panose="020B0606020202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57DA514-BC80-4AF1-8E90-1433FC25D75B}"/>
              </a:ext>
            </a:extLst>
          </p:cNvPr>
          <p:cNvSpPr txBox="1"/>
          <p:nvPr/>
        </p:nvSpPr>
        <p:spPr>
          <a:xfrm>
            <a:off x="8103879" y="4180076"/>
            <a:ext cx="1878406" cy="738664"/>
          </a:xfrm>
          <a:prstGeom prst="rect">
            <a:avLst/>
          </a:prstGeom>
          <a:noFill/>
        </p:spPr>
        <p:txBody>
          <a:bodyPr wrap="square" rtlCol="0">
            <a:spAutoFit/>
          </a:bodyPr>
          <a:lstStyle/>
          <a:p>
            <a:pPr algn="ctr">
              <a:spcAft>
                <a:spcPts val="600"/>
              </a:spcAft>
            </a:pPr>
            <a:r>
              <a:rPr lang="en-US" sz="1400" b="1" dirty="0" smtClean="0">
                <a:solidFill>
                  <a:schemeClr val="tx2"/>
                </a:solidFill>
                <a:latin typeface="Arial Narrow" panose="020B0606020202030204" pitchFamily="34" charset="0"/>
                <a:cs typeface="Arial" panose="020B0604020202020204" pitchFamily="34" charset="0"/>
              </a:rPr>
              <a:t>Corporate Financial Accounting, Managerial Accounting, Vendor Pay</a:t>
            </a:r>
            <a:endParaRPr lang="en-US" sz="1400" b="1" dirty="0">
              <a:solidFill>
                <a:schemeClr val="tx2"/>
              </a:solidFill>
              <a:latin typeface="Arial Narrow" panose="020B0606020202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57DA514-BC80-4AF1-8E90-1433FC25D75B}"/>
              </a:ext>
            </a:extLst>
          </p:cNvPr>
          <p:cNvSpPr txBox="1"/>
          <p:nvPr/>
        </p:nvSpPr>
        <p:spPr>
          <a:xfrm>
            <a:off x="3962400" y="1290317"/>
            <a:ext cx="2246425" cy="523220"/>
          </a:xfrm>
          <a:prstGeom prst="rect">
            <a:avLst/>
          </a:prstGeom>
          <a:noFill/>
        </p:spPr>
        <p:txBody>
          <a:bodyPr wrap="square" rtlCol="0">
            <a:spAutoFit/>
          </a:bodyPr>
          <a:lstStyle/>
          <a:p>
            <a:pPr algn="ctr">
              <a:spcAft>
                <a:spcPts val="600"/>
              </a:spcAft>
            </a:pPr>
            <a:r>
              <a:rPr lang="en-US" sz="1400" b="1" dirty="0" smtClean="0">
                <a:solidFill>
                  <a:schemeClr val="tx2"/>
                </a:solidFill>
                <a:latin typeface="Arial Narrow" panose="020B0606020202030204" pitchFamily="34" charset="0"/>
                <a:cs typeface="Arial" panose="020B0604020202020204" pitchFamily="34" charset="0"/>
              </a:rPr>
              <a:t>Funds Management &amp; Corporate Budget </a:t>
            </a:r>
            <a:endParaRPr lang="en-US" sz="1400" b="1" dirty="0">
              <a:solidFill>
                <a:schemeClr val="tx2"/>
              </a:solidFill>
              <a:latin typeface="Arial Narrow" panose="020B0606020202030204" pitchFamily="34" charset="0"/>
              <a:cs typeface="Arial" panose="020B0604020202020204" pitchFamily="34" charset="0"/>
            </a:endParaRPr>
          </a:p>
        </p:txBody>
      </p:sp>
      <p:pic>
        <p:nvPicPr>
          <p:cNvPr id="6" name="Picture 5"/>
          <p:cNvPicPr>
            <a:picLocks noChangeAspect="1"/>
          </p:cNvPicPr>
          <p:nvPr/>
        </p:nvPicPr>
        <p:blipFill>
          <a:blip r:embed="rId8"/>
          <a:stretch>
            <a:fillRect/>
          </a:stretch>
        </p:blipFill>
        <p:spPr>
          <a:xfrm>
            <a:off x="500076" y="1521149"/>
            <a:ext cx="2971800" cy="1066800"/>
          </a:xfrm>
          <a:prstGeom prst="rect">
            <a:avLst/>
          </a:prstGeom>
        </p:spPr>
      </p:pic>
      <p:pic>
        <p:nvPicPr>
          <p:cNvPr id="7" name="Picture 6"/>
          <p:cNvPicPr>
            <a:picLocks noChangeAspect="1"/>
          </p:cNvPicPr>
          <p:nvPr/>
        </p:nvPicPr>
        <p:blipFill>
          <a:blip r:embed="rId9"/>
          <a:stretch>
            <a:fillRect/>
          </a:stretch>
        </p:blipFill>
        <p:spPr>
          <a:xfrm>
            <a:off x="7799541" y="5880647"/>
            <a:ext cx="1594475" cy="1173078"/>
          </a:xfrm>
          <a:prstGeom prst="rect">
            <a:avLst/>
          </a:prstGeom>
        </p:spPr>
      </p:pic>
      <p:pic>
        <p:nvPicPr>
          <p:cNvPr id="8" name="Picture 7"/>
          <p:cNvPicPr>
            <a:picLocks noChangeAspect="1"/>
          </p:cNvPicPr>
          <p:nvPr/>
        </p:nvPicPr>
        <p:blipFill>
          <a:blip r:embed="rId10"/>
          <a:stretch>
            <a:fillRect/>
          </a:stretch>
        </p:blipFill>
        <p:spPr>
          <a:xfrm>
            <a:off x="804924" y="3188923"/>
            <a:ext cx="904875" cy="895350"/>
          </a:xfrm>
          <a:prstGeom prst="rect">
            <a:avLst/>
          </a:prstGeom>
        </p:spPr>
      </p:pic>
      <p:pic>
        <p:nvPicPr>
          <p:cNvPr id="28" name="Picture 27" descr="C:\Users\garry.wieneke\AppData\Local\Microsoft\Windows\INetCache\Content.MSO\7AA81F96.tmp"/>
          <p:cNvPicPr/>
          <p:nvPr/>
        </p:nvPicPr>
        <p:blipFill rotWithShape="1">
          <a:blip r:embed="rId11">
            <a:extLst>
              <a:ext uri="{28A0092B-C50C-407E-A947-70E740481C1C}">
                <a14:useLocalDpi xmlns:a14="http://schemas.microsoft.com/office/drawing/2010/main" val="0"/>
              </a:ext>
            </a:extLst>
          </a:blip>
          <a:srcRect l="20194" r="20195"/>
          <a:stretch/>
        </p:blipFill>
        <p:spPr bwMode="auto">
          <a:xfrm>
            <a:off x="4022326" y="3729847"/>
            <a:ext cx="2161636" cy="1395395"/>
          </a:xfrm>
          <a:prstGeom prst="rect">
            <a:avLst/>
          </a:prstGeom>
          <a:noFill/>
          <a:ln>
            <a:noFill/>
          </a:ln>
        </p:spPr>
      </p:pic>
      <p:sp>
        <p:nvSpPr>
          <p:cNvPr id="9" name="Rectangle 8"/>
          <p:cNvSpPr/>
          <p:nvPr/>
        </p:nvSpPr>
        <p:spPr>
          <a:xfrm>
            <a:off x="61210" y="6019800"/>
            <a:ext cx="3314676" cy="1384995"/>
          </a:xfrm>
          <a:prstGeom prst="rect">
            <a:avLst/>
          </a:prstGeom>
        </p:spPr>
        <p:txBody>
          <a:bodyPr wrap="square">
            <a:spAutoFit/>
          </a:bodyPr>
          <a:lstStyle/>
          <a:p>
            <a:pPr algn="just"/>
            <a:r>
              <a:rPr lang="en-US" sz="1400" dirty="0">
                <a:latin typeface="Arial Narrow" panose="020B0606020202030204" pitchFamily="34" charset="0"/>
              </a:rPr>
              <a:t>​</a:t>
            </a:r>
            <a:r>
              <a:rPr lang="en-US" sz="1400" dirty="0">
                <a:latin typeface="Bahnschrift Light SemiCondensed" panose="020B0502040204020203" pitchFamily="34" charset="0"/>
              </a:rPr>
              <a:t>The Comptroller Department is responsible for Command financial execution through the establishment and maintenance of Policy, Processes, and Controls in the areas of Budget, Accounting, and Employee Services (such as Travel and Payroll)</a:t>
            </a:r>
          </a:p>
        </p:txBody>
      </p:sp>
      <p:sp>
        <p:nvSpPr>
          <p:cNvPr id="10" name="Rectangle 9"/>
          <p:cNvSpPr/>
          <p:nvPr/>
        </p:nvSpPr>
        <p:spPr>
          <a:xfrm>
            <a:off x="6814063" y="1379905"/>
            <a:ext cx="3244337" cy="2262158"/>
          </a:xfrm>
          <a:prstGeom prst="rect">
            <a:avLst/>
          </a:prstGeom>
          <a:noFill/>
        </p:spPr>
        <p:txBody>
          <a:bodyPr wrap="square">
            <a:spAutoFit/>
          </a:bodyPr>
          <a:lstStyle/>
          <a:p>
            <a:pPr marL="342900" indent="-182880">
              <a:spcAft>
                <a:spcPts val="600"/>
              </a:spcAft>
              <a:buFont typeface="Arial" panose="020B0604020202020204" pitchFamily="34" charset="0"/>
              <a:buChar char="•"/>
            </a:pPr>
            <a:r>
              <a:rPr lang="en-US" sz="1400" dirty="0">
                <a:solidFill>
                  <a:schemeClr val="tx2"/>
                </a:solidFill>
                <a:latin typeface="Bahnschrift Light SemiCondensed" panose="020B0502040204020203" pitchFamily="34" charset="0"/>
                <a:cs typeface="Arial" panose="020B0604020202020204" pitchFamily="34" charset="0"/>
              </a:rPr>
              <a:t>70 government employees</a:t>
            </a:r>
          </a:p>
          <a:p>
            <a:pPr marL="342900" indent="-182880">
              <a:spcAft>
                <a:spcPts val="600"/>
              </a:spcAft>
              <a:buFont typeface="Arial" panose="020B0604020202020204" pitchFamily="34" charset="0"/>
              <a:buChar char="•"/>
            </a:pPr>
            <a:r>
              <a:rPr lang="en-US" sz="1400" dirty="0" smtClean="0">
                <a:solidFill>
                  <a:schemeClr val="tx2"/>
                </a:solidFill>
                <a:latin typeface="Bahnschrift Light SemiCondensed" panose="020B0502040204020203" pitchFamily="34" charset="0"/>
                <a:cs typeface="Arial" panose="020B0604020202020204" pitchFamily="34" charset="0"/>
              </a:rPr>
              <a:t>In FY21, processed </a:t>
            </a:r>
            <a:r>
              <a:rPr lang="en-US" sz="1400" dirty="0">
                <a:solidFill>
                  <a:schemeClr val="tx2"/>
                </a:solidFill>
                <a:latin typeface="Bahnschrift Light SemiCondensed" panose="020B0502040204020203" pitchFamily="34" charset="0"/>
                <a:cs typeface="Arial" panose="020B0604020202020204" pitchFamily="34" charset="0"/>
              </a:rPr>
              <a:t>7,217 Incoming </a:t>
            </a:r>
            <a:br>
              <a:rPr lang="en-US" sz="1400" dirty="0">
                <a:solidFill>
                  <a:schemeClr val="tx2"/>
                </a:solidFill>
                <a:latin typeface="Bahnschrift Light SemiCondensed" panose="020B0502040204020203" pitchFamily="34" charset="0"/>
                <a:cs typeface="Arial" panose="020B0604020202020204" pitchFamily="34" charset="0"/>
              </a:rPr>
            </a:br>
            <a:r>
              <a:rPr lang="en-US" sz="1400" dirty="0">
                <a:solidFill>
                  <a:schemeClr val="tx2"/>
                </a:solidFill>
                <a:latin typeface="Bahnschrift Light SemiCondensed" panose="020B0502040204020203" pitchFamily="34" charset="0"/>
                <a:cs typeface="Arial" panose="020B0604020202020204" pitchFamily="34" charset="0"/>
              </a:rPr>
              <a:t>Funding Documents from Crane </a:t>
            </a:r>
            <a:br>
              <a:rPr lang="en-US" sz="1400" dirty="0">
                <a:solidFill>
                  <a:schemeClr val="tx2"/>
                </a:solidFill>
                <a:latin typeface="Bahnschrift Light SemiCondensed" panose="020B0502040204020203" pitchFamily="34" charset="0"/>
                <a:cs typeface="Arial" panose="020B0604020202020204" pitchFamily="34" charset="0"/>
              </a:rPr>
            </a:br>
            <a:r>
              <a:rPr lang="en-US" sz="1400" dirty="0">
                <a:solidFill>
                  <a:schemeClr val="tx2"/>
                </a:solidFill>
                <a:latin typeface="Bahnschrift Light SemiCondensed" panose="020B0502040204020203" pitchFamily="34" charset="0"/>
                <a:cs typeface="Arial" panose="020B0604020202020204" pitchFamily="34" charset="0"/>
              </a:rPr>
              <a:t>Sponsors resulting $871M </a:t>
            </a:r>
            <a:r>
              <a:rPr lang="en-US" sz="1400" dirty="0" smtClean="0">
                <a:solidFill>
                  <a:schemeClr val="tx2"/>
                </a:solidFill>
                <a:latin typeface="Bahnschrift Light SemiCondensed" panose="020B0502040204020203" pitchFamily="34" charset="0"/>
                <a:cs typeface="Arial" panose="020B0604020202020204" pitchFamily="34" charset="0"/>
              </a:rPr>
              <a:t>of</a:t>
            </a:r>
            <a:br>
              <a:rPr lang="en-US" sz="1400" dirty="0" smtClean="0">
                <a:solidFill>
                  <a:schemeClr val="tx2"/>
                </a:solidFill>
                <a:latin typeface="Bahnschrift Light SemiCondensed" panose="020B0502040204020203" pitchFamily="34" charset="0"/>
                <a:cs typeface="Arial" panose="020B0604020202020204" pitchFamily="34" charset="0"/>
              </a:rPr>
            </a:br>
            <a:r>
              <a:rPr lang="en-US" sz="1400" dirty="0" smtClean="0">
                <a:solidFill>
                  <a:schemeClr val="tx2"/>
                </a:solidFill>
                <a:latin typeface="Bahnschrift Light SemiCondensed" panose="020B0502040204020203" pitchFamily="34" charset="0"/>
                <a:cs typeface="Arial" panose="020B0604020202020204" pitchFamily="34" charset="0"/>
              </a:rPr>
              <a:t>Reimbursable  Acceptance</a:t>
            </a:r>
            <a:endParaRPr lang="en-US" sz="1400" dirty="0">
              <a:solidFill>
                <a:schemeClr val="tx2"/>
              </a:solidFill>
              <a:latin typeface="Bahnschrift Light SemiCondensed" panose="020B0502040204020203" pitchFamily="34" charset="0"/>
              <a:cs typeface="Arial" panose="020B0604020202020204" pitchFamily="34" charset="0"/>
            </a:endParaRPr>
          </a:p>
          <a:p>
            <a:pPr marL="342900" indent="-182880">
              <a:spcAft>
                <a:spcPts val="600"/>
              </a:spcAft>
              <a:buFont typeface="Arial" panose="020B0604020202020204" pitchFamily="34" charset="0"/>
              <a:buChar char="•"/>
            </a:pPr>
            <a:r>
              <a:rPr lang="en-US" sz="1400" dirty="0">
                <a:solidFill>
                  <a:schemeClr val="tx2"/>
                </a:solidFill>
                <a:latin typeface="Bahnschrift Light SemiCondensed" panose="020B0502040204020203" pitchFamily="34" charset="0"/>
                <a:cs typeface="Arial" panose="020B0604020202020204" pitchFamily="34" charset="0"/>
              </a:rPr>
              <a:t>In FY21, </a:t>
            </a:r>
            <a:r>
              <a:rPr lang="en-US" sz="1400" dirty="0" smtClean="0">
                <a:solidFill>
                  <a:schemeClr val="tx2"/>
                </a:solidFill>
                <a:latin typeface="Bahnschrift Light SemiCondensed" panose="020B0502040204020203" pitchFamily="34" charset="0"/>
                <a:cs typeface="Arial" panose="020B0604020202020204" pitchFamily="34" charset="0"/>
              </a:rPr>
              <a:t>accepted </a:t>
            </a:r>
            <a:r>
              <a:rPr lang="en-US" sz="1400" dirty="0">
                <a:solidFill>
                  <a:schemeClr val="tx2"/>
                </a:solidFill>
                <a:latin typeface="Bahnschrift Light SemiCondensed" panose="020B0502040204020203" pitchFamily="34" charset="0"/>
                <a:cs typeface="Arial" panose="020B0604020202020204" pitchFamily="34" charset="0"/>
              </a:rPr>
              <a:t>$705.7M of </a:t>
            </a:r>
            <a:r>
              <a:rPr lang="en-US" sz="1400" dirty="0" smtClean="0">
                <a:solidFill>
                  <a:schemeClr val="tx2"/>
                </a:solidFill>
                <a:latin typeface="Bahnschrift Light SemiCondensed" panose="020B0502040204020203" pitchFamily="34" charset="0"/>
                <a:cs typeface="Arial" panose="020B0604020202020204" pitchFamily="34" charset="0"/>
              </a:rPr>
              <a:t/>
            </a:r>
            <a:br>
              <a:rPr lang="en-US" sz="1400" dirty="0" smtClean="0">
                <a:solidFill>
                  <a:schemeClr val="tx2"/>
                </a:solidFill>
                <a:latin typeface="Bahnschrift Light SemiCondensed" panose="020B0502040204020203" pitchFamily="34" charset="0"/>
                <a:cs typeface="Arial" panose="020B0604020202020204" pitchFamily="34" charset="0"/>
              </a:rPr>
            </a:br>
            <a:r>
              <a:rPr lang="en-US" sz="1400" dirty="0" smtClean="0">
                <a:solidFill>
                  <a:schemeClr val="tx2"/>
                </a:solidFill>
                <a:latin typeface="Bahnschrift Light SemiCondensed" panose="020B0502040204020203" pitchFamily="34" charset="0"/>
                <a:cs typeface="Arial" panose="020B0604020202020204" pitchFamily="34" charset="0"/>
              </a:rPr>
              <a:t>direct cite funds</a:t>
            </a:r>
            <a:endParaRPr lang="en-US" sz="1400" dirty="0">
              <a:solidFill>
                <a:schemeClr val="tx2"/>
              </a:solidFill>
              <a:latin typeface="Bahnschrift Light SemiCondensed" panose="020B0502040204020203" pitchFamily="34" charset="0"/>
              <a:cs typeface="Arial" panose="020B0604020202020204" pitchFamily="34" charset="0"/>
            </a:endParaRPr>
          </a:p>
          <a:p>
            <a:pPr marL="342900" indent="-182880">
              <a:spcAft>
                <a:spcPts val="600"/>
              </a:spcAft>
              <a:buFont typeface="Arial" panose="020B0604020202020204" pitchFamily="34" charset="0"/>
              <a:buChar char="•"/>
            </a:pPr>
            <a:r>
              <a:rPr lang="en-US" sz="1400" dirty="0">
                <a:solidFill>
                  <a:schemeClr val="tx2"/>
                </a:solidFill>
                <a:latin typeface="Bahnschrift Light SemiCondensed" panose="020B0502040204020203" pitchFamily="34" charset="0"/>
                <a:cs typeface="Arial" panose="020B0604020202020204" pitchFamily="34" charset="0"/>
              </a:rPr>
              <a:t>In FY21, </a:t>
            </a:r>
            <a:r>
              <a:rPr lang="en-US" sz="1400" dirty="0" smtClean="0">
                <a:solidFill>
                  <a:schemeClr val="tx2"/>
                </a:solidFill>
                <a:latin typeface="Bahnschrift Light SemiCondensed" panose="020B0502040204020203" pitchFamily="34" charset="0"/>
                <a:cs typeface="Arial" panose="020B0604020202020204" pitchFamily="34" charset="0"/>
              </a:rPr>
              <a:t>processed </a:t>
            </a:r>
            <a:r>
              <a:rPr lang="en-US" sz="1400" dirty="0">
                <a:solidFill>
                  <a:schemeClr val="tx2"/>
                </a:solidFill>
                <a:latin typeface="Bahnschrift Light SemiCondensed" panose="020B0502040204020203" pitchFamily="34" charset="0"/>
                <a:cs typeface="Arial" panose="020B0604020202020204" pitchFamily="34" charset="0"/>
              </a:rPr>
              <a:t>1,272,600 Revenue </a:t>
            </a:r>
            <a:br>
              <a:rPr lang="en-US" sz="1400" dirty="0">
                <a:solidFill>
                  <a:schemeClr val="tx2"/>
                </a:solidFill>
                <a:latin typeface="Bahnschrift Light SemiCondensed" panose="020B0502040204020203" pitchFamily="34" charset="0"/>
                <a:cs typeface="Arial" panose="020B0604020202020204" pitchFamily="34" charset="0"/>
              </a:rPr>
            </a:br>
            <a:r>
              <a:rPr lang="en-US" sz="1400" dirty="0">
                <a:solidFill>
                  <a:schemeClr val="tx2"/>
                </a:solidFill>
                <a:latin typeface="Bahnschrift Light SemiCondensed" panose="020B0502040204020203" pitchFamily="34" charset="0"/>
                <a:cs typeface="Arial" panose="020B0604020202020204" pitchFamily="34" charset="0"/>
              </a:rPr>
              <a:t>bearing transactions</a:t>
            </a:r>
          </a:p>
        </p:txBody>
      </p:sp>
      <p:pic>
        <p:nvPicPr>
          <p:cNvPr id="3" name="Picture 2" descr="Payroll – Free Creative Commons Images from Picserve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8750" y="4347431"/>
            <a:ext cx="1479798" cy="986532"/>
          </a:xfrm>
          <a:prstGeom prst="rect">
            <a:avLst/>
          </a:prstGeom>
        </p:spPr>
      </p:pic>
      <p:cxnSp>
        <p:nvCxnSpPr>
          <p:cNvPr id="13" name="Straight Connector 12"/>
          <p:cNvCxnSpPr/>
          <p:nvPr/>
        </p:nvCxnSpPr>
        <p:spPr>
          <a:xfrm>
            <a:off x="7239000" y="1379905"/>
            <a:ext cx="2514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38741" y="3636598"/>
            <a:ext cx="2514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16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21404</TotalTime>
  <Words>944</Words>
  <Application>Microsoft Office PowerPoint</Application>
  <PresentationFormat>Custom</PresentationFormat>
  <Paragraphs>184</Paragraphs>
  <Slides>15</Slides>
  <Notes>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15</vt:i4>
      </vt:variant>
    </vt:vector>
  </HeadingPairs>
  <TitlesOfParts>
    <vt:vector size="35" baseType="lpstr">
      <vt:lpstr>Microsoft JhengHei</vt:lpstr>
      <vt:lpstr>Agency FB</vt:lpstr>
      <vt:lpstr>Arial</vt:lpstr>
      <vt:lpstr>Arial </vt:lpstr>
      <vt:lpstr>Arial Narrow</vt:lpstr>
      <vt:lpstr>Bahnschrift Condensed</vt:lpstr>
      <vt:lpstr>Bahnschrift Light Condensed</vt:lpstr>
      <vt:lpstr>Bahnschrift Light SemiCondensed</vt:lpstr>
      <vt:lpstr>Bahnschrift SemiLight Condensed</vt:lpstr>
      <vt:lpstr>Bahnschrift SemiLight SemiConde</vt:lpstr>
      <vt:lpstr>Calibri</vt:lpstr>
      <vt:lpstr>Calibri Light</vt:lpstr>
      <vt:lpstr>Dotum</vt:lpstr>
      <vt:lpstr>Ebrima</vt:lpstr>
      <vt:lpstr>Open Sans</vt:lpstr>
      <vt:lpstr>Open Sans Light</vt:lpstr>
      <vt:lpstr>Segoe UI Black</vt:lpstr>
      <vt:lpstr>Segoe UI Semibold</vt:lpstr>
      <vt:lpstr>Wingdings</vt:lpstr>
      <vt:lpstr>1_Office Theme</vt:lpstr>
      <vt:lpstr>PowerPoint Presentation</vt:lpstr>
      <vt:lpstr>NAVSEA ENTERPRISE</vt:lpstr>
      <vt:lpstr>PowerPoint Presentation</vt:lpstr>
      <vt:lpstr>PowerPoint Presentation</vt:lpstr>
      <vt:lpstr>PowerPoint Presentation</vt:lpstr>
      <vt:lpstr>BUSINESS DEPARTMENTS THRUST AREAS</vt:lpstr>
      <vt:lpstr>CORPORATE OPERATIONS DEPARTMENT – CODE 10</vt:lpstr>
      <vt:lpstr>CORP BUSINESS OFFICE AUTOMATED DASHBOARDS</vt:lpstr>
      <vt:lpstr>COMPTROLLER – CODE 01</vt:lpstr>
      <vt:lpstr>CONTRACTS DEPARTMENT – CODE 02</vt:lpstr>
      <vt:lpstr>BUSINESS DEPARTMENT FUTURE PRIORITIES</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Teresa</dc:creator>
  <cp:lastModifiedBy>Voigtschild, Brent T CIV USN (US)</cp:lastModifiedBy>
  <cp:revision>368</cp:revision>
  <cp:lastPrinted>2022-05-19T18:32:32Z</cp:lastPrinted>
  <dcterms:created xsi:type="dcterms:W3CDTF">2018-10-30T17:38:38Z</dcterms:created>
  <dcterms:modified xsi:type="dcterms:W3CDTF">2022-05-19T19:09:10Z</dcterms:modified>
</cp:coreProperties>
</file>